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7"/>
  </p:notesMasterIdLst>
  <p:sldIdLst>
    <p:sldId id="256" r:id="rId2"/>
    <p:sldId id="258" r:id="rId3"/>
    <p:sldId id="329" r:id="rId4"/>
    <p:sldId id="328" r:id="rId5"/>
    <p:sldId id="259" r:id="rId6"/>
    <p:sldId id="260" r:id="rId7"/>
    <p:sldId id="262" r:id="rId8"/>
    <p:sldId id="263" r:id="rId9"/>
    <p:sldId id="264" r:id="rId10"/>
    <p:sldId id="265" r:id="rId11"/>
    <p:sldId id="266" r:id="rId12"/>
    <p:sldId id="267" r:id="rId13"/>
    <p:sldId id="327" r:id="rId14"/>
    <p:sldId id="324" r:id="rId15"/>
    <p:sldId id="32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1549" autoAdjust="0"/>
  </p:normalViewPr>
  <p:slideViewPr>
    <p:cSldViewPr>
      <p:cViewPr varScale="1">
        <p:scale>
          <a:sx n="99" d="100"/>
          <a:sy n="99" d="100"/>
        </p:scale>
        <p:origin x="-336" y="-90"/>
      </p:cViewPr>
      <p:guideLst>
        <p:guide orient="horz" pos="2160"/>
        <p:guide pos="2880"/>
      </p:guideLst>
    </p:cSldViewPr>
  </p:slideViewPr>
  <p:outlineViewPr>
    <p:cViewPr>
      <p:scale>
        <a:sx n="33" d="100"/>
        <a:sy n="33" d="100"/>
      </p:scale>
      <p:origin x="0" y="84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5FED0-163C-41C6-AD04-E5354E7C215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37AB972-677C-446A-B3D6-64390AB07011}">
      <dgm:prSet phldrT="[Text]" custT="1"/>
      <dgm:spPr>
        <a:solidFill>
          <a:schemeClr val="bg1">
            <a:lumMod val="85000"/>
          </a:schemeClr>
        </a:solidFill>
      </dgm:spPr>
      <dgm:t>
        <a:bodyPr/>
        <a:lstStyle/>
        <a:p>
          <a:endParaRPr lang="en-US" sz="1200" dirty="0">
            <a:solidFill>
              <a:schemeClr val="bg1"/>
            </a:solidFill>
            <a:latin typeface="Arial" pitchFamily="34" charset="0"/>
            <a:cs typeface="Arial" pitchFamily="34" charset="0"/>
          </a:endParaRPr>
        </a:p>
      </dgm:t>
    </dgm:pt>
    <dgm:pt modelId="{DCD90124-A178-4B59-8B11-715EE90B7AB5}" type="parTrans" cxnId="{C08AEEA0-A4B6-4E13-88F5-D615D1535C31}">
      <dgm:prSet/>
      <dgm:spPr/>
      <dgm:t>
        <a:bodyPr/>
        <a:lstStyle/>
        <a:p>
          <a:endParaRPr lang="en-US">
            <a:solidFill>
              <a:schemeClr val="bg1"/>
            </a:solidFill>
          </a:endParaRPr>
        </a:p>
      </dgm:t>
    </dgm:pt>
    <dgm:pt modelId="{A185F1A8-58B4-419F-A631-15E05F0BA8C0}" type="sibTrans" cxnId="{C08AEEA0-A4B6-4E13-88F5-D615D1535C31}">
      <dgm:prSet/>
      <dgm:spPr/>
      <dgm:t>
        <a:bodyPr/>
        <a:lstStyle/>
        <a:p>
          <a:endParaRPr lang="en-US">
            <a:solidFill>
              <a:schemeClr val="bg1"/>
            </a:solidFill>
          </a:endParaRPr>
        </a:p>
      </dgm:t>
    </dgm:pt>
    <dgm:pt modelId="{C8994229-D3E3-4EB5-B4C3-B5899905D9C1}">
      <dgm:prSet phldrT="[Text]" custT="1"/>
      <dgm:spPr/>
      <dgm:t>
        <a:bodyPr/>
        <a:lstStyle/>
        <a:p>
          <a:r>
            <a:rPr lang="en-US" sz="1100" dirty="0" smtClean="0">
              <a:solidFill>
                <a:schemeClr val="bg1"/>
              </a:solidFill>
              <a:latin typeface="Arial" pitchFamily="34" charset="0"/>
              <a:cs typeface="Arial" pitchFamily="34" charset="0"/>
            </a:rPr>
            <a:t>VARICELLA PAM</a:t>
          </a:r>
          <a:endParaRPr lang="en-US" sz="1100" dirty="0">
            <a:solidFill>
              <a:schemeClr val="bg1"/>
            </a:solidFill>
            <a:latin typeface="Arial" pitchFamily="34" charset="0"/>
            <a:cs typeface="Arial" pitchFamily="34" charset="0"/>
          </a:endParaRPr>
        </a:p>
      </dgm:t>
    </dgm:pt>
    <dgm:pt modelId="{2A7338ED-F7AE-4EC0-8F8F-7BC3086907B3}" type="parTrans" cxnId="{1B1CE8E1-FF35-4ED2-9B21-52687227CB45}">
      <dgm:prSet/>
      <dgm:spPr/>
      <dgm:t>
        <a:bodyPr/>
        <a:lstStyle/>
        <a:p>
          <a:endParaRPr lang="en-US">
            <a:solidFill>
              <a:schemeClr val="bg1"/>
            </a:solidFill>
          </a:endParaRPr>
        </a:p>
      </dgm:t>
    </dgm:pt>
    <dgm:pt modelId="{91846AAA-5DC1-454E-8B6A-5243E840E0CF}" type="sibTrans" cxnId="{1B1CE8E1-FF35-4ED2-9B21-52687227CB45}">
      <dgm:prSet/>
      <dgm:spPr/>
      <dgm:t>
        <a:bodyPr/>
        <a:lstStyle/>
        <a:p>
          <a:endParaRPr lang="en-US">
            <a:solidFill>
              <a:schemeClr val="bg1"/>
            </a:solidFill>
          </a:endParaRPr>
        </a:p>
      </dgm:t>
    </dgm:pt>
    <dgm:pt modelId="{2E9B0EE3-FBDA-4B0E-BF25-6A0057283820}">
      <dgm:prSet phldrT="[Text]" custT="1"/>
      <dgm:spPr/>
      <dgm:t>
        <a:bodyPr/>
        <a:lstStyle/>
        <a:p>
          <a:r>
            <a:rPr lang="en-US" sz="1200" dirty="0" smtClean="0">
              <a:solidFill>
                <a:schemeClr val="bg1"/>
              </a:solidFill>
              <a:latin typeface="Arial" pitchFamily="34" charset="0"/>
              <a:cs typeface="Arial" pitchFamily="34" charset="0"/>
            </a:rPr>
            <a:t>VPD PAM</a:t>
          </a:r>
          <a:endParaRPr lang="en-US" sz="1200" dirty="0">
            <a:solidFill>
              <a:schemeClr val="bg1"/>
            </a:solidFill>
            <a:latin typeface="Arial" pitchFamily="34" charset="0"/>
            <a:cs typeface="Arial" pitchFamily="34" charset="0"/>
          </a:endParaRPr>
        </a:p>
      </dgm:t>
    </dgm:pt>
    <dgm:pt modelId="{8780925B-56D1-407F-9BC3-E828FDF0DCA6}" type="parTrans" cxnId="{E23990CC-A60E-4790-9CA0-29A64FE51444}">
      <dgm:prSet/>
      <dgm:spPr/>
      <dgm:t>
        <a:bodyPr/>
        <a:lstStyle/>
        <a:p>
          <a:endParaRPr lang="en-US">
            <a:solidFill>
              <a:schemeClr val="bg1"/>
            </a:solidFill>
          </a:endParaRPr>
        </a:p>
      </dgm:t>
    </dgm:pt>
    <dgm:pt modelId="{8F54B941-E449-42D1-A568-6B7F1003EF72}" type="sibTrans" cxnId="{E23990CC-A60E-4790-9CA0-29A64FE51444}">
      <dgm:prSet/>
      <dgm:spPr/>
      <dgm:t>
        <a:bodyPr/>
        <a:lstStyle/>
        <a:p>
          <a:endParaRPr lang="en-US">
            <a:solidFill>
              <a:schemeClr val="bg1"/>
            </a:solidFill>
          </a:endParaRPr>
        </a:p>
      </dgm:t>
    </dgm:pt>
    <dgm:pt modelId="{E79381E6-3DC6-4C8A-B7A0-2C4B79F1DB07}">
      <dgm:prSet phldrT="[Text]" custT="1"/>
      <dgm:spPr/>
      <dgm:t>
        <a:bodyPr/>
        <a:lstStyle/>
        <a:p>
          <a:r>
            <a:rPr lang="en-US" sz="1200" dirty="0" smtClean="0">
              <a:solidFill>
                <a:schemeClr val="bg1"/>
              </a:solidFill>
              <a:latin typeface="Arial" pitchFamily="34" charset="0"/>
              <a:cs typeface="Arial" pitchFamily="34" charset="0"/>
            </a:rPr>
            <a:t>GCD PAM</a:t>
          </a:r>
          <a:endParaRPr lang="en-US" sz="1200" dirty="0">
            <a:solidFill>
              <a:schemeClr val="bg1"/>
            </a:solidFill>
            <a:latin typeface="Arial" pitchFamily="34" charset="0"/>
            <a:cs typeface="Arial" pitchFamily="34" charset="0"/>
          </a:endParaRPr>
        </a:p>
      </dgm:t>
    </dgm:pt>
    <dgm:pt modelId="{DB77544A-34BD-4188-B856-13FAC9971249}" type="parTrans" cxnId="{30465C16-4BA4-49B0-A84F-05346B8F93B4}">
      <dgm:prSet/>
      <dgm:spPr/>
      <dgm:t>
        <a:bodyPr/>
        <a:lstStyle/>
        <a:p>
          <a:endParaRPr lang="en-US">
            <a:solidFill>
              <a:schemeClr val="bg1"/>
            </a:solidFill>
          </a:endParaRPr>
        </a:p>
      </dgm:t>
    </dgm:pt>
    <dgm:pt modelId="{690155E9-5FD1-4D49-879A-1214AAEF231B}" type="sibTrans" cxnId="{30465C16-4BA4-49B0-A84F-05346B8F93B4}">
      <dgm:prSet/>
      <dgm:spPr/>
      <dgm:t>
        <a:bodyPr/>
        <a:lstStyle/>
        <a:p>
          <a:endParaRPr lang="en-US">
            <a:solidFill>
              <a:schemeClr val="bg1"/>
            </a:solidFill>
          </a:endParaRPr>
        </a:p>
      </dgm:t>
    </dgm:pt>
    <dgm:pt modelId="{E5B65120-7149-40E8-B442-46F266511156}">
      <dgm:prSet phldrT="[Text]" custT="1"/>
      <dgm:spPr/>
      <dgm:t>
        <a:bodyPr/>
        <a:lstStyle/>
        <a:p>
          <a:r>
            <a:rPr lang="en-US" sz="1200" dirty="0" smtClean="0">
              <a:solidFill>
                <a:schemeClr val="bg1"/>
              </a:solidFill>
            </a:rPr>
            <a:t>BMIRD PAM</a:t>
          </a:r>
          <a:endParaRPr lang="en-US" sz="1200" dirty="0">
            <a:solidFill>
              <a:schemeClr val="bg1"/>
            </a:solidFill>
          </a:endParaRPr>
        </a:p>
      </dgm:t>
    </dgm:pt>
    <dgm:pt modelId="{D67AFDDD-6E70-43BA-BE08-C4CF4A36416A}" type="parTrans" cxnId="{F908641F-218B-4FBD-B895-D5B8AFDEA416}">
      <dgm:prSet/>
      <dgm:spPr/>
      <dgm:t>
        <a:bodyPr/>
        <a:lstStyle/>
        <a:p>
          <a:endParaRPr lang="en-US">
            <a:solidFill>
              <a:schemeClr val="bg1"/>
            </a:solidFill>
          </a:endParaRPr>
        </a:p>
      </dgm:t>
    </dgm:pt>
    <dgm:pt modelId="{2BF62813-D969-466C-B153-95C2C907327C}" type="sibTrans" cxnId="{F908641F-218B-4FBD-B895-D5B8AFDEA416}">
      <dgm:prSet/>
      <dgm:spPr/>
      <dgm:t>
        <a:bodyPr/>
        <a:lstStyle/>
        <a:p>
          <a:endParaRPr lang="en-US">
            <a:solidFill>
              <a:schemeClr val="bg1"/>
            </a:solidFill>
          </a:endParaRPr>
        </a:p>
      </dgm:t>
    </dgm:pt>
    <dgm:pt modelId="{0338E828-F046-4035-A89E-765F43ED412A}">
      <dgm:prSet phldrT="[Text]" phldr="1" custRadScaleRad="104058" custRadScaleInc="-89242"/>
      <dgm:spPr/>
      <dgm:t>
        <a:bodyPr/>
        <a:lstStyle/>
        <a:p>
          <a:endParaRPr lang="en-US">
            <a:solidFill>
              <a:schemeClr val="bg1"/>
            </a:solidFill>
          </a:endParaRPr>
        </a:p>
      </dgm:t>
    </dgm:pt>
    <dgm:pt modelId="{072D8F34-F88B-4834-AD04-060AAF03539A}" type="parTrans" cxnId="{47FE497A-A095-45D8-885B-2835438B8302}">
      <dgm:prSet/>
      <dgm:spPr/>
      <dgm:t>
        <a:bodyPr/>
        <a:lstStyle/>
        <a:p>
          <a:endParaRPr lang="en-US">
            <a:solidFill>
              <a:schemeClr val="bg1"/>
            </a:solidFill>
          </a:endParaRPr>
        </a:p>
      </dgm:t>
    </dgm:pt>
    <dgm:pt modelId="{800C9195-713D-42C3-BA7B-0C8FA790A86A}" type="sibTrans" cxnId="{47FE497A-A095-45D8-885B-2835438B8302}">
      <dgm:prSet/>
      <dgm:spPr/>
      <dgm:t>
        <a:bodyPr/>
        <a:lstStyle/>
        <a:p>
          <a:endParaRPr lang="en-US">
            <a:solidFill>
              <a:schemeClr val="bg1"/>
            </a:solidFill>
          </a:endParaRPr>
        </a:p>
      </dgm:t>
    </dgm:pt>
    <dgm:pt modelId="{0CAB7A77-C39E-4B8F-AADC-E3455BCFC658}">
      <dgm:prSet phldrT="[Text]" phldr="1" custRadScaleRad="104058" custRadScaleInc="-89242"/>
      <dgm:spPr/>
      <dgm:t>
        <a:bodyPr/>
        <a:lstStyle/>
        <a:p>
          <a:endParaRPr lang="en-US">
            <a:solidFill>
              <a:schemeClr val="bg1"/>
            </a:solidFill>
          </a:endParaRPr>
        </a:p>
      </dgm:t>
    </dgm:pt>
    <dgm:pt modelId="{861E8237-EF27-4792-9E84-0C41FB900C9C}" type="parTrans" cxnId="{23BAB2FA-7822-4E9F-A00B-32DEF55E141C}">
      <dgm:prSet/>
      <dgm:spPr/>
      <dgm:t>
        <a:bodyPr/>
        <a:lstStyle/>
        <a:p>
          <a:endParaRPr lang="en-US">
            <a:solidFill>
              <a:schemeClr val="bg1"/>
            </a:solidFill>
          </a:endParaRPr>
        </a:p>
      </dgm:t>
    </dgm:pt>
    <dgm:pt modelId="{F4B6583D-E009-4332-B9AC-751052BFE49C}" type="sibTrans" cxnId="{23BAB2FA-7822-4E9F-A00B-32DEF55E141C}">
      <dgm:prSet/>
      <dgm:spPr/>
      <dgm:t>
        <a:bodyPr/>
        <a:lstStyle/>
        <a:p>
          <a:endParaRPr lang="en-US">
            <a:solidFill>
              <a:schemeClr val="bg1"/>
            </a:solidFill>
          </a:endParaRPr>
        </a:p>
      </dgm:t>
    </dgm:pt>
    <dgm:pt modelId="{CE65B1A1-0E9F-40AD-9B18-D9B091605088}">
      <dgm:prSet phldrT="[Text]" phldr="1" custRadScaleRad="104058" custRadScaleInc="-89242"/>
      <dgm:spPr/>
      <dgm:t>
        <a:bodyPr/>
        <a:lstStyle/>
        <a:p>
          <a:endParaRPr lang="en-US">
            <a:solidFill>
              <a:schemeClr val="bg1"/>
            </a:solidFill>
          </a:endParaRPr>
        </a:p>
      </dgm:t>
    </dgm:pt>
    <dgm:pt modelId="{1B681468-07AB-4C6D-9CD9-17D46B588404}" type="parTrans" cxnId="{38A4E9B9-9C5D-4CFD-928F-C25634771B49}">
      <dgm:prSet/>
      <dgm:spPr/>
      <dgm:t>
        <a:bodyPr/>
        <a:lstStyle/>
        <a:p>
          <a:endParaRPr lang="en-US">
            <a:solidFill>
              <a:schemeClr val="bg1"/>
            </a:solidFill>
          </a:endParaRPr>
        </a:p>
      </dgm:t>
    </dgm:pt>
    <dgm:pt modelId="{A4CC1929-79AE-40CC-863E-690AD6B22F40}" type="sibTrans" cxnId="{38A4E9B9-9C5D-4CFD-928F-C25634771B49}">
      <dgm:prSet/>
      <dgm:spPr/>
      <dgm:t>
        <a:bodyPr/>
        <a:lstStyle/>
        <a:p>
          <a:endParaRPr lang="en-US">
            <a:solidFill>
              <a:schemeClr val="bg1"/>
            </a:solidFill>
          </a:endParaRPr>
        </a:p>
      </dgm:t>
    </dgm:pt>
    <dgm:pt modelId="{FA6C74B0-A3C6-40D3-AA1F-7DFF40DEB21E}">
      <dgm:prSet phldrT="[Text]" custT="1"/>
      <dgm:spPr/>
      <dgm:t>
        <a:bodyPr/>
        <a:lstStyle/>
        <a:p>
          <a:r>
            <a:rPr lang="en-US" sz="1200" dirty="0" smtClean="0">
              <a:solidFill>
                <a:schemeClr val="bg1"/>
              </a:solidFill>
              <a:latin typeface="Arial" pitchFamily="34" charset="0"/>
              <a:cs typeface="Arial" pitchFamily="34" charset="0"/>
            </a:rPr>
            <a:t>HEPATITIS PAM</a:t>
          </a:r>
          <a:endParaRPr lang="en-US" sz="1200" dirty="0">
            <a:solidFill>
              <a:schemeClr val="bg1"/>
            </a:solidFill>
            <a:latin typeface="Arial" pitchFamily="34" charset="0"/>
            <a:cs typeface="Arial" pitchFamily="34" charset="0"/>
          </a:endParaRPr>
        </a:p>
      </dgm:t>
    </dgm:pt>
    <dgm:pt modelId="{A26EBBDA-1BDA-488C-8CD0-22899DC7C7A2}" type="parTrans" cxnId="{7146C02B-B54B-4167-A1A1-35BB2F7D0BDA}">
      <dgm:prSet/>
      <dgm:spPr/>
      <dgm:t>
        <a:bodyPr/>
        <a:lstStyle/>
        <a:p>
          <a:endParaRPr lang="en-US">
            <a:solidFill>
              <a:schemeClr val="bg1"/>
            </a:solidFill>
          </a:endParaRPr>
        </a:p>
      </dgm:t>
    </dgm:pt>
    <dgm:pt modelId="{FEA28C19-A1F9-4B9A-9D9C-9DA944DF77E4}" type="sibTrans" cxnId="{7146C02B-B54B-4167-A1A1-35BB2F7D0BDA}">
      <dgm:prSet/>
      <dgm:spPr/>
      <dgm:t>
        <a:bodyPr/>
        <a:lstStyle/>
        <a:p>
          <a:endParaRPr lang="en-US">
            <a:solidFill>
              <a:schemeClr val="bg1"/>
            </a:solidFill>
          </a:endParaRPr>
        </a:p>
      </dgm:t>
    </dgm:pt>
    <dgm:pt modelId="{873E4DC1-5663-44BB-9B6E-070649EDC777}">
      <dgm:prSet phldrT="[Text]" custT="1"/>
      <dgm:spPr/>
      <dgm:t>
        <a:bodyPr/>
        <a:lstStyle/>
        <a:p>
          <a:r>
            <a:rPr lang="en-US" sz="1200" dirty="0" smtClean="0">
              <a:solidFill>
                <a:schemeClr val="bg1"/>
              </a:solidFill>
            </a:rPr>
            <a:t>TB PAM</a:t>
          </a:r>
          <a:endParaRPr lang="en-US" sz="1200" dirty="0">
            <a:solidFill>
              <a:schemeClr val="bg1"/>
            </a:solidFill>
          </a:endParaRPr>
        </a:p>
      </dgm:t>
    </dgm:pt>
    <dgm:pt modelId="{CCAC2607-542C-42F2-8CF8-F5126B262916}" type="parTrans" cxnId="{7F7295F2-87FD-4B9D-A161-1A4716F4790C}">
      <dgm:prSet/>
      <dgm:spPr/>
      <dgm:t>
        <a:bodyPr/>
        <a:lstStyle/>
        <a:p>
          <a:endParaRPr lang="en-US">
            <a:solidFill>
              <a:schemeClr val="bg1"/>
            </a:solidFill>
          </a:endParaRPr>
        </a:p>
      </dgm:t>
    </dgm:pt>
    <dgm:pt modelId="{1EFC63A7-5609-4939-8AEF-2B62776D7F87}" type="sibTrans" cxnId="{7F7295F2-87FD-4B9D-A161-1A4716F4790C}">
      <dgm:prSet/>
      <dgm:spPr/>
      <dgm:t>
        <a:bodyPr/>
        <a:lstStyle/>
        <a:p>
          <a:endParaRPr lang="en-US">
            <a:solidFill>
              <a:schemeClr val="bg1"/>
            </a:solidFill>
          </a:endParaRPr>
        </a:p>
      </dgm:t>
    </dgm:pt>
    <dgm:pt modelId="{ACF666D1-E6A5-4FC0-8877-04FBF13D488C}" type="pres">
      <dgm:prSet presAssocID="{8825FED0-163C-41C6-AD04-E5354E7C2159}" presName="Name0" presStyleCnt="0">
        <dgm:presLayoutVars>
          <dgm:chMax val="1"/>
          <dgm:dir/>
          <dgm:animLvl val="ctr"/>
          <dgm:resizeHandles val="exact"/>
        </dgm:presLayoutVars>
      </dgm:prSet>
      <dgm:spPr/>
      <dgm:t>
        <a:bodyPr/>
        <a:lstStyle/>
        <a:p>
          <a:endParaRPr lang="en-US"/>
        </a:p>
      </dgm:t>
    </dgm:pt>
    <dgm:pt modelId="{27D73EB8-A4EE-4430-AB49-349F1ED4C4E4}" type="pres">
      <dgm:prSet presAssocID="{B37AB972-677C-446A-B3D6-64390AB07011}" presName="centerShape" presStyleLbl="node0" presStyleIdx="0" presStyleCnt="1" custScaleX="144842" custScaleY="138613"/>
      <dgm:spPr/>
      <dgm:t>
        <a:bodyPr/>
        <a:lstStyle/>
        <a:p>
          <a:endParaRPr lang="en-US"/>
        </a:p>
      </dgm:t>
    </dgm:pt>
    <dgm:pt modelId="{B1F5EA97-194F-4D3D-8D2C-1E15D8801D33}" type="pres">
      <dgm:prSet presAssocID="{C8994229-D3E3-4EB5-B4C3-B5899905D9C1}" presName="node" presStyleLbl="node1" presStyleIdx="0" presStyleCnt="6">
        <dgm:presLayoutVars>
          <dgm:bulletEnabled val="1"/>
        </dgm:presLayoutVars>
      </dgm:prSet>
      <dgm:spPr/>
      <dgm:t>
        <a:bodyPr/>
        <a:lstStyle/>
        <a:p>
          <a:endParaRPr lang="en-US"/>
        </a:p>
      </dgm:t>
    </dgm:pt>
    <dgm:pt modelId="{A6DA6954-3182-4E6B-BAA9-4F120D25B2DE}" type="pres">
      <dgm:prSet presAssocID="{C8994229-D3E3-4EB5-B4C3-B5899905D9C1}" presName="dummy" presStyleCnt="0"/>
      <dgm:spPr/>
    </dgm:pt>
    <dgm:pt modelId="{CE2CC94F-4FDD-4244-8FCA-C65AD959A99E}" type="pres">
      <dgm:prSet presAssocID="{91846AAA-5DC1-454E-8B6A-5243E840E0CF}" presName="sibTrans" presStyleLbl="sibTrans2D1" presStyleIdx="0" presStyleCnt="6"/>
      <dgm:spPr/>
      <dgm:t>
        <a:bodyPr/>
        <a:lstStyle/>
        <a:p>
          <a:endParaRPr lang="en-US"/>
        </a:p>
      </dgm:t>
    </dgm:pt>
    <dgm:pt modelId="{65F25E18-79D7-4D92-865E-54CFB20FDB77}" type="pres">
      <dgm:prSet presAssocID="{2E9B0EE3-FBDA-4B0E-BF25-6A0057283820}" presName="node" presStyleLbl="node1" presStyleIdx="1" presStyleCnt="6" custRadScaleRad="111034" custRadScaleInc="-9384">
        <dgm:presLayoutVars>
          <dgm:bulletEnabled val="1"/>
        </dgm:presLayoutVars>
      </dgm:prSet>
      <dgm:spPr/>
      <dgm:t>
        <a:bodyPr/>
        <a:lstStyle/>
        <a:p>
          <a:endParaRPr lang="en-US"/>
        </a:p>
      </dgm:t>
    </dgm:pt>
    <dgm:pt modelId="{E4D1234B-C516-4E4E-A5CD-33DF77ABAE77}" type="pres">
      <dgm:prSet presAssocID="{2E9B0EE3-FBDA-4B0E-BF25-6A0057283820}" presName="dummy" presStyleCnt="0"/>
      <dgm:spPr/>
    </dgm:pt>
    <dgm:pt modelId="{E11FDD8B-2CE4-46F8-9E79-9B7233B96BF1}" type="pres">
      <dgm:prSet presAssocID="{8F54B941-E449-42D1-A568-6B7F1003EF72}" presName="sibTrans" presStyleLbl="sibTrans2D1" presStyleIdx="1" presStyleCnt="6"/>
      <dgm:spPr/>
      <dgm:t>
        <a:bodyPr/>
        <a:lstStyle/>
        <a:p>
          <a:endParaRPr lang="en-US"/>
        </a:p>
      </dgm:t>
    </dgm:pt>
    <dgm:pt modelId="{FBCDA91D-4096-4C49-90BA-D4398B795BD5}" type="pres">
      <dgm:prSet presAssocID="{FA6C74B0-A3C6-40D3-AA1F-7DFF40DEB21E}" presName="node" presStyleLbl="node1" presStyleIdx="2" presStyleCnt="6" custRadScaleRad="111846" custRadScaleInc="-9033">
        <dgm:presLayoutVars>
          <dgm:bulletEnabled val="1"/>
        </dgm:presLayoutVars>
      </dgm:prSet>
      <dgm:spPr/>
      <dgm:t>
        <a:bodyPr/>
        <a:lstStyle/>
        <a:p>
          <a:endParaRPr lang="en-US"/>
        </a:p>
      </dgm:t>
    </dgm:pt>
    <dgm:pt modelId="{5F29C7AD-13A6-4C45-BBE0-AB369BD43B0D}" type="pres">
      <dgm:prSet presAssocID="{FA6C74B0-A3C6-40D3-AA1F-7DFF40DEB21E}" presName="dummy" presStyleCnt="0"/>
      <dgm:spPr/>
    </dgm:pt>
    <dgm:pt modelId="{F6126B04-F4DA-4058-B96C-9C993AF77C71}" type="pres">
      <dgm:prSet presAssocID="{FEA28C19-A1F9-4B9A-9D9C-9DA944DF77E4}" presName="sibTrans" presStyleLbl="sibTrans2D1" presStyleIdx="2" presStyleCnt="6"/>
      <dgm:spPr/>
      <dgm:t>
        <a:bodyPr/>
        <a:lstStyle/>
        <a:p>
          <a:endParaRPr lang="en-US"/>
        </a:p>
      </dgm:t>
    </dgm:pt>
    <dgm:pt modelId="{E8AB6C45-C764-4F41-BA9E-DBD0753B4383}" type="pres">
      <dgm:prSet presAssocID="{E79381E6-3DC6-4C8A-B7A0-2C4B79F1DB07}" presName="node" presStyleLbl="node1" presStyleIdx="3" presStyleCnt="6">
        <dgm:presLayoutVars>
          <dgm:bulletEnabled val="1"/>
        </dgm:presLayoutVars>
      </dgm:prSet>
      <dgm:spPr/>
      <dgm:t>
        <a:bodyPr/>
        <a:lstStyle/>
        <a:p>
          <a:endParaRPr lang="en-US"/>
        </a:p>
      </dgm:t>
    </dgm:pt>
    <dgm:pt modelId="{E42AA5E8-84EE-4782-AF3D-A4DCA0C7ACB6}" type="pres">
      <dgm:prSet presAssocID="{E79381E6-3DC6-4C8A-B7A0-2C4B79F1DB07}" presName="dummy" presStyleCnt="0"/>
      <dgm:spPr/>
    </dgm:pt>
    <dgm:pt modelId="{60D36561-63C0-4572-B7B2-F19F1945BA84}" type="pres">
      <dgm:prSet presAssocID="{690155E9-5FD1-4D49-879A-1214AAEF231B}" presName="sibTrans" presStyleLbl="sibTrans2D1" presStyleIdx="3" presStyleCnt="6"/>
      <dgm:spPr/>
      <dgm:t>
        <a:bodyPr/>
        <a:lstStyle/>
        <a:p>
          <a:endParaRPr lang="en-US"/>
        </a:p>
      </dgm:t>
    </dgm:pt>
    <dgm:pt modelId="{A2382085-F4EF-4921-A1D8-636A1DF8D5B8}" type="pres">
      <dgm:prSet presAssocID="{E5B65120-7149-40E8-B442-46F266511156}" presName="node" presStyleLbl="node1" presStyleIdx="4" presStyleCnt="6" custRadScaleRad="108154" custRadScaleInc="3764">
        <dgm:presLayoutVars>
          <dgm:bulletEnabled val="1"/>
        </dgm:presLayoutVars>
      </dgm:prSet>
      <dgm:spPr/>
      <dgm:t>
        <a:bodyPr/>
        <a:lstStyle/>
        <a:p>
          <a:endParaRPr lang="en-US"/>
        </a:p>
      </dgm:t>
    </dgm:pt>
    <dgm:pt modelId="{62984302-541C-4F8F-B779-CA7854E61862}" type="pres">
      <dgm:prSet presAssocID="{E5B65120-7149-40E8-B442-46F266511156}" presName="dummy" presStyleCnt="0"/>
      <dgm:spPr/>
    </dgm:pt>
    <dgm:pt modelId="{4FF93A8F-428E-4271-814C-52C6C7F22D93}" type="pres">
      <dgm:prSet presAssocID="{2BF62813-D969-466C-B153-95C2C907327C}" presName="sibTrans" presStyleLbl="sibTrans2D1" presStyleIdx="4" presStyleCnt="6"/>
      <dgm:spPr/>
      <dgm:t>
        <a:bodyPr/>
        <a:lstStyle/>
        <a:p>
          <a:endParaRPr lang="en-US"/>
        </a:p>
      </dgm:t>
    </dgm:pt>
    <dgm:pt modelId="{0FCD1C9F-73D9-46BA-98C3-2AE9033573D4}" type="pres">
      <dgm:prSet presAssocID="{873E4DC1-5663-44BB-9B6E-070649EDC777}" presName="node" presStyleLbl="node1" presStyleIdx="5" presStyleCnt="6" custRadScaleRad="108898" custRadScaleInc="-305">
        <dgm:presLayoutVars>
          <dgm:bulletEnabled val="1"/>
        </dgm:presLayoutVars>
      </dgm:prSet>
      <dgm:spPr/>
      <dgm:t>
        <a:bodyPr/>
        <a:lstStyle/>
        <a:p>
          <a:endParaRPr lang="en-US"/>
        </a:p>
      </dgm:t>
    </dgm:pt>
    <dgm:pt modelId="{ABC63DFD-9F4E-47CE-A848-CFC15BA5F086}" type="pres">
      <dgm:prSet presAssocID="{873E4DC1-5663-44BB-9B6E-070649EDC777}" presName="dummy" presStyleCnt="0"/>
      <dgm:spPr/>
    </dgm:pt>
    <dgm:pt modelId="{F0B17D0E-127D-4402-97AB-E0E70A5AE96E}" type="pres">
      <dgm:prSet presAssocID="{1EFC63A7-5609-4939-8AEF-2B62776D7F87}" presName="sibTrans" presStyleLbl="sibTrans2D1" presStyleIdx="5" presStyleCnt="6"/>
      <dgm:spPr/>
      <dgm:t>
        <a:bodyPr/>
        <a:lstStyle/>
        <a:p>
          <a:endParaRPr lang="en-US"/>
        </a:p>
      </dgm:t>
    </dgm:pt>
  </dgm:ptLst>
  <dgm:cxnLst>
    <dgm:cxn modelId="{8BF3B85A-39AA-4178-B1E5-DC758FF1EEE2}" type="presOf" srcId="{8F54B941-E449-42D1-A568-6B7F1003EF72}" destId="{E11FDD8B-2CE4-46F8-9E79-9B7233B96BF1}" srcOrd="0" destOrd="0" presId="urn:microsoft.com/office/officeart/2005/8/layout/radial6"/>
    <dgm:cxn modelId="{47FE497A-A095-45D8-885B-2835438B8302}" srcId="{8825FED0-163C-41C6-AD04-E5354E7C2159}" destId="{0338E828-F046-4035-A89E-765F43ED412A}" srcOrd="1" destOrd="0" parTransId="{072D8F34-F88B-4834-AD04-060AAF03539A}" sibTransId="{800C9195-713D-42C3-BA7B-0C8FA790A86A}"/>
    <dgm:cxn modelId="{38A4E9B9-9C5D-4CFD-928F-C25634771B49}" srcId="{8825FED0-163C-41C6-AD04-E5354E7C2159}" destId="{CE65B1A1-0E9F-40AD-9B18-D9B091605088}" srcOrd="3" destOrd="0" parTransId="{1B681468-07AB-4C6D-9CD9-17D46B588404}" sibTransId="{A4CC1929-79AE-40CC-863E-690AD6B22F40}"/>
    <dgm:cxn modelId="{D9B2CE59-7478-436E-86AE-3987C88D1111}" type="presOf" srcId="{690155E9-5FD1-4D49-879A-1214AAEF231B}" destId="{60D36561-63C0-4572-B7B2-F19F1945BA84}" srcOrd="0" destOrd="0" presId="urn:microsoft.com/office/officeart/2005/8/layout/radial6"/>
    <dgm:cxn modelId="{0E15BD3F-43C1-4551-A8B9-4268B89CD5AB}" type="presOf" srcId="{91846AAA-5DC1-454E-8B6A-5243E840E0CF}" destId="{CE2CC94F-4FDD-4244-8FCA-C65AD959A99E}" srcOrd="0" destOrd="0" presId="urn:microsoft.com/office/officeart/2005/8/layout/radial6"/>
    <dgm:cxn modelId="{4437C8F0-A050-444A-BF99-15E2A62FFEC3}" type="presOf" srcId="{B37AB972-677C-446A-B3D6-64390AB07011}" destId="{27D73EB8-A4EE-4430-AB49-349F1ED4C4E4}" srcOrd="0" destOrd="0" presId="urn:microsoft.com/office/officeart/2005/8/layout/radial6"/>
    <dgm:cxn modelId="{E23990CC-A60E-4790-9CA0-29A64FE51444}" srcId="{B37AB972-677C-446A-B3D6-64390AB07011}" destId="{2E9B0EE3-FBDA-4B0E-BF25-6A0057283820}" srcOrd="1" destOrd="0" parTransId="{8780925B-56D1-407F-9BC3-E828FDF0DCA6}" sibTransId="{8F54B941-E449-42D1-A568-6B7F1003EF72}"/>
    <dgm:cxn modelId="{30465C16-4BA4-49B0-A84F-05346B8F93B4}" srcId="{B37AB972-677C-446A-B3D6-64390AB07011}" destId="{E79381E6-3DC6-4C8A-B7A0-2C4B79F1DB07}" srcOrd="3" destOrd="0" parTransId="{DB77544A-34BD-4188-B856-13FAC9971249}" sibTransId="{690155E9-5FD1-4D49-879A-1214AAEF231B}"/>
    <dgm:cxn modelId="{7B88D9EF-A75D-45AF-B5C1-5EA4FD1C000C}" type="presOf" srcId="{FA6C74B0-A3C6-40D3-AA1F-7DFF40DEB21E}" destId="{FBCDA91D-4096-4C49-90BA-D4398B795BD5}" srcOrd="0" destOrd="0" presId="urn:microsoft.com/office/officeart/2005/8/layout/radial6"/>
    <dgm:cxn modelId="{C08AEEA0-A4B6-4E13-88F5-D615D1535C31}" srcId="{8825FED0-163C-41C6-AD04-E5354E7C2159}" destId="{B37AB972-677C-446A-B3D6-64390AB07011}" srcOrd="0" destOrd="0" parTransId="{DCD90124-A178-4B59-8B11-715EE90B7AB5}" sibTransId="{A185F1A8-58B4-419F-A631-15E05F0BA8C0}"/>
    <dgm:cxn modelId="{111538CC-EBA1-429B-ABC3-15C2173F3A29}" type="presOf" srcId="{E79381E6-3DC6-4C8A-B7A0-2C4B79F1DB07}" destId="{E8AB6C45-C764-4F41-BA9E-DBD0753B4383}" srcOrd="0" destOrd="0" presId="urn:microsoft.com/office/officeart/2005/8/layout/radial6"/>
    <dgm:cxn modelId="{16031ED9-3506-434C-B663-25FFA3498C9A}" type="presOf" srcId="{2E9B0EE3-FBDA-4B0E-BF25-6A0057283820}" destId="{65F25E18-79D7-4D92-865E-54CFB20FDB77}" srcOrd="0" destOrd="0" presId="urn:microsoft.com/office/officeart/2005/8/layout/radial6"/>
    <dgm:cxn modelId="{EF644C9F-64E8-434F-9423-DDB4EFB5E6D0}" type="presOf" srcId="{2BF62813-D969-466C-B153-95C2C907327C}" destId="{4FF93A8F-428E-4271-814C-52C6C7F22D93}" srcOrd="0" destOrd="0" presId="urn:microsoft.com/office/officeart/2005/8/layout/radial6"/>
    <dgm:cxn modelId="{67A67EC4-3504-4B0C-82D2-3ED7143D09D5}" type="presOf" srcId="{8825FED0-163C-41C6-AD04-E5354E7C2159}" destId="{ACF666D1-E6A5-4FC0-8877-04FBF13D488C}" srcOrd="0" destOrd="0" presId="urn:microsoft.com/office/officeart/2005/8/layout/radial6"/>
    <dgm:cxn modelId="{139CDA68-B896-438B-9E77-775152B55164}" type="presOf" srcId="{1EFC63A7-5609-4939-8AEF-2B62776D7F87}" destId="{F0B17D0E-127D-4402-97AB-E0E70A5AE96E}" srcOrd="0" destOrd="0" presId="urn:microsoft.com/office/officeart/2005/8/layout/radial6"/>
    <dgm:cxn modelId="{2A1F6D80-AA10-483B-B7AD-8D80BBFE6323}" type="presOf" srcId="{C8994229-D3E3-4EB5-B4C3-B5899905D9C1}" destId="{B1F5EA97-194F-4D3D-8D2C-1E15D8801D33}" srcOrd="0" destOrd="0" presId="urn:microsoft.com/office/officeart/2005/8/layout/radial6"/>
    <dgm:cxn modelId="{7146C02B-B54B-4167-A1A1-35BB2F7D0BDA}" srcId="{B37AB972-677C-446A-B3D6-64390AB07011}" destId="{FA6C74B0-A3C6-40D3-AA1F-7DFF40DEB21E}" srcOrd="2" destOrd="0" parTransId="{A26EBBDA-1BDA-488C-8CD0-22899DC7C7A2}" sibTransId="{FEA28C19-A1F9-4B9A-9D9C-9DA944DF77E4}"/>
    <dgm:cxn modelId="{F908641F-218B-4FBD-B895-D5B8AFDEA416}" srcId="{B37AB972-677C-446A-B3D6-64390AB07011}" destId="{E5B65120-7149-40E8-B442-46F266511156}" srcOrd="4" destOrd="0" parTransId="{D67AFDDD-6E70-43BA-BE08-C4CF4A36416A}" sibTransId="{2BF62813-D969-466C-B153-95C2C907327C}"/>
    <dgm:cxn modelId="{23BAB2FA-7822-4E9F-A00B-32DEF55E141C}" srcId="{8825FED0-163C-41C6-AD04-E5354E7C2159}" destId="{0CAB7A77-C39E-4B8F-AADC-E3455BCFC658}" srcOrd="2" destOrd="0" parTransId="{861E8237-EF27-4792-9E84-0C41FB900C9C}" sibTransId="{F4B6583D-E009-4332-B9AC-751052BFE49C}"/>
    <dgm:cxn modelId="{7F7295F2-87FD-4B9D-A161-1A4716F4790C}" srcId="{B37AB972-677C-446A-B3D6-64390AB07011}" destId="{873E4DC1-5663-44BB-9B6E-070649EDC777}" srcOrd="5" destOrd="0" parTransId="{CCAC2607-542C-42F2-8CF8-F5126B262916}" sibTransId="{1EFC63A7-5609-4939-8AEF-2B62776D7F87}"/>
    <dgm:cxn modelId="{1B1CE8E1-FF35-4ED2-9B21-52687227CB45}" srcId="{B37AB972-677C-446A-B3D6-64390AB07011}" destId="{C8994229-D3E3-4EB5-B4C3-B5899905D9C1}" srcOrd="0" destOrd="0" parTransId="{2A7338ED-F7AE-4EC0-8F8F-7BC3086907B3}" sibTransId="{91846AAA-5DC1-454E-8B6A-5243E840E0CF}"/>
    <dgm:cxn modelId="{8E071C41-1134-4523-ACCA-2261928174A4}" type="presOf" srcId="{E5B65120-7149-40E8-B442-46F266511156}" destId="{A2382085-F4EF-4921-A1D8-636A1DF8D5B8}" srcOrd="0" destOrd="0" presId="urn:microsoft.com/office/officeart/2005/8/layout/radial6"/>
    <dgm:cxn modelId="{07A42DAC-F279-4329-89F7-A7AF5ECC1FE3}" type="presOf" srcId="{FEA28C19-A1F9-4B9A-9D9C-9DA944DF77E4}" destId="{F6126B04-F4DA-4058-B96C-9C993AF77C71}" srcOrd="0" destOrd="0" presId="urn:microsoft.com/office/officeart/2005/8/layout/radial6"/>
    <dgm:cxn modelId="{FA6F204C-2F5A-4C98-A47F-DF7CBF92255A}" type="presOf" srcId="{873E4DC1-5663-44BB-9B6E-070649EDC777}" destId="{0FCD1C9F-73D9-46BA-98C3-2AE9033573D4}" srcOrd="0" destOrd="0" presId="urn:microsoft.com/office/officeart/2005/8/layout/radial6"/>
    <dgm:cxn modelId="{D9107DCA-D737-48E2-8D6B-EF0882019159}" type="presParOf" srcId="{ACF666D1-E6A5-4FC0-8877-04FBF13D488C}" destId="{27D73EB8-A4EE-4430-AB49-349F1ED4C4E4}" srcOrd="0" destOrd="0" presId="urn:microsoft.com/office/officeart/2005/8/layout/radial6"/>
    <dgm:cxn modelId="{CD962B70-EDC7-4EF3-936B-24900B7994C0}" type="presParOf" srcId="{ACF666D1-E6A5-4FC0-8877-04FBF13D488C}" destId="{B1F5EA97-194F-4D3D-8D2C-1E15D8801D33}" srcOrd="1" destOrd="0" presId="urn:microsoft.com/office/officeart/2005/8/layout/radial6"/>
    <dgm:cxn modelId="{5F115E1D-B66E-4012-BE48-90528DB7A8C4}" type="presParOf" srcId="{ACF666D1-E6A5-4FC0-8877-04FBF13D488C}" destId="{A6DA6954-3182-4E6B-BAA9-4F120D25B2DE}" srcOrd="2" destOrd="0" presId="urn:microsoft.com/office/officeart/2005/8/layout/radial6"/>
    <dgm:cxn modelId="{5AF3D995-6631-4BCB-AA7E-CFB5B1786C3D}" type="presParOf" srcId="{ACF666D1-E6A5-4FC0-8877-04FBF13D488C}" destId="{CE2CC94F-4FDD-4244-8FCA-C65AD959A99E}" srcOrd="3" destOrd="0" presId="urn:microsoft.com/office/officeart/2005/8/layout/radial6"/>
    <dgm:cxn modelId="{1DB2B649-5EDC-4EED-BF15-A203CD24712C}" type="presParOf" srcId="{ACF666D1-E6A5-4FC0-8877-04FBF13D488C}" destId="{65F25E18-79D7-4D92-865E-54CFB20FDB77}" srcOrd="4" destOrd="0" presId="urn:microsoft.com/office/officeart/2005/8/layout/radial6"/>
    <dgm:cxn modelId="{D5C64DCD-4C9D-46B9-9F28-D2C85B07E9D0}" type="presParOf" srcId="{ACF666D1-E6A5-4FC0-8877-04FBF13D488C}" destId="{E4D1234B-C516-4E4E-A5CD-33DF77ABAE77}" srcOrd="5" destOrd="0" presId="urn:microsoft.com/office/officeart/2005/8/layout/radial6"/>
    <dgm:cxn modelId="{E953D2E1-F74D-45F4-B0E7-7025EEB533CA}" type="presParOf" srcId="{ACF666D1-E6A5-4FC0-8877-04FBF13D488C}" destId="{E11FDD8B-2CE4-46F8-9E79-9B7233B96BF1}" srcOrd="6" destOrd="0" presId="urn:microsoft.com/office/officeart/2005/8/layout/radial6"/>
    <dgm:cxn modelId="{0ECE558C-2464-4E12-A428-4FE05C4EDF9C}" type="presParOf" srcId="{ACF666D1-E6A5-4FC0-8877-04FBF13D488C}" destId="{FBCDA91D-4096-4C49-90BA-D4398B795BD5}" srcOrd="7" destOrd="0" presId="urn:microsoft.com/office/officeart/2005/8/layout/radial6"/>
    <dgm:cxn modelId="{5B660344-4B54-4C16-83DF-E2354023629E}" type="presParOf" srcId="{ACF666D1-E6A5-4FC0-8877-04FBF13D488C}" destId="{5F29C7AD-13A6-4C45-BBE0-AB369BD43B0D}" srcOrd="8" destOrd="0" presId="urn:microsoft.com/office/officeart/2005/8/layout/radial6"/>
    <dgm:cxn modelId="{862CF088-35D5-432E-AA96-A3377E24075F}" type="presParOf" srcId="{ACF666D1-E6A5-4FC0-8877-04FBF13D488C}" destId="{F6126B04-F4DA-4058-B96C-9C993AF77C71}" srcOrd="9" destOrd="0" presId="urn:microsoft.com/office/officeart/2005/8/layout/radial6"/>
    <dgm:cxn modelId="{5C5C8168-6ECF-4038-ADC8-93ACEC33A204}" type="presParOf" srcId="{ACF666D1-E6A5-4FC0-8877-04FBF13D488C}" destId="{E8AB6C45-C764-4F41-BA9E-DBD0753B4383}" srcOrd="10" destOrd="0" presId="urn:microsoft.com/office/officeart/2005/8/layout/radial6"/>
    <dgm:cxn modelId="{52E66B20-8BF5-40B4-B80E-C7EB2F37CB4C}" type="presParOf" srcId="{ACF666D1-E6A5-4FC0-8877-04FBF13D488C}" destId="{E42AA5E8-84EE-4782-AF3D-A4DCA0C7ACB6}" srcOrd="11" destOrd="0" presId="urn:microsoft.com/office/officeart/2005/8/layout/radial6"/>
    <dgm:cxn modelId="{D180DAEB-6E71-4D34-983D-878F29209526}" type="presParOf" srcId="{ACF666D1-E6A5-4FC0-8877-04FBF13D488C}" destId="{60D36561-63C0-4572-B7B2-F19F1945BA84}" srcOrd="12" destOrd="0" presId="urn:microsoft.com/office/officeart/2005/8/layout/radial6"/>
    <dgm:cxn modelId="{1429E2ED-220E-4B40-B472-26B998CB8A11}" type="presParOf" srcId="{ACF666D1-E6A5-4FC0-8877-04FBF13D488C}" destId="{A2382085-F4EF-4921-A1D8-636A1DF8D5B8}" srcOrd="13" destOrd="0" presId="urn:microsoft.com/office/officeart/2005/8/layout/radial6"/>
    <dgm:cxn modelId="{33AEBA71-1F19-4D53-9B83-037AA7984BC0}" type="presParOf" srcId="{ACF666D1-E6A5-4FC0-8877-04FBF13D488C}" destId="{62984302-541C-4F8F-B779-CA7854E61862}" srcOrd="14" destOrd="0" presId="urn:microsoft.com/office/officeart/2005/8/layout/radial6"/>
    <dgm:cxn modelId="{9ACB6879-FB99-4470-998D-61C88792AE0B}" type="presParOf" srcId="{ACF666D1-E6A5-4FC0-8877-04FBF13D488C}" destId="{4FF93A8F-428E-4271-814C-52C6C7F22D93}" srcOrd="15" destOrd="0" presId="urn:microsoft.com/office/officeart/2005/8/layout/radial6"/>
    <dgm:cxn modelId="{FC8178C2-D094-415E-B110-69DEC6430422}" type="presParOf" srcId="{ACF666D1-E6A5-4FC0-8877-04FBF13D488C}" destId="{0FCD1C9F-73D9-46BA-98C3-2AE9033573D4}" srcOrd="16" destOrd="0" presId="urn:microsoft.com/office/officeart/2005/8/layout/radial6"/>
    <dgm:cxn modelId="{704D9E3F-32E7-4191-BE88-9B8E6DFEB6E9}" type="presParOf" srcId="{ACF666D1-E6A5-4FC0-8877-04FBF13D488C}" destId="{ABC63DFD-9F4E-47CE-A848-CFC15BA5F086}" srcOrd="17" destOrd="0" presId="urn:microsoft.com/office/officeart/2005/8/layout/radial6"/>
    <dgm:cxn modelId="{EA5BA666-CA08-4B47-8090-9EF96AC75069}" type="presParOf" srcId="{ACF666D1-E6A5-4FC0-8877-04FBF13D488C}" destId="{F0B17D0E-127D-4402-97AB-E0E70A5AE96E}"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B17D0E-127D-4402-97AB-E0E70A5AE96E}">
      <dsp:nvSpPr>
        <dsp:cNvPr id="0" name=""/>
        <dsp:cNvSpPr/>
      </dsp:nvSpPr>
      <dsp:spPr>
        <a:xfrm>
          <a:off x="1393161" y="522106"/>
          <a:ext cx="3636626" cy="3636626"/>
        </a:xfrm>
        <a:prstGeom prst="blockArc">
          <a:avLst>
            <a:gd name="adj1" fmla="val 12754390"/>
            <a:gd name="adj2" fmla="val 1654766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93A8F-428E-4271-814C-52C6C7F22D93}">
      <dsp:nvSpPr>
        <dsp:cNvPr id="0" name=""/>
        <dsp:cNvSpPr/>
      </dsp:nvSpPr>
      <dsp:spPr>
        <a:xfrm>
          <a:off x="1395903" y="517799"/>
          <a:ext cx="3636626" cy="3636626"/>
        </a:xfrm>
        <a:prstGeom prst="blockArc">
          <a:avLst>
            <a:gd name="adj1" fmla="val 8855498"/>
            <a:gd name="adj2" fmla="val 1274451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D36561-63C0-4572-B7B2-F19F1945BA84}">
      <dsp:nvSpPr>
        <dsp:cNvPr id="0" name=""/>
        <dsp:cNvSpPr/>
      </dsp:nvSpPr>
      <dsp:spPr>
        <a:xfrm>
          <a:off x="1408989" y="538732"/>
          <a:ext cx="3636626" cy="3636626"/>
        </a:xfrm>
        <a:prstGeom prst="blockArc">
          <a:avLst>
            <a:gd name="adj1" fmla="val 5083099"/>
            <a:gd name="adj2" fmla="val 8903251"/>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26B04-F4DA-4058-B96C-9C993AF77C71}">
      <dsp:nvSpPr>
        <dsp:cNvPr id="0" name=""/>
        <dsp:cNvSpPr/>
      </dsp:nvSpPr>
      <dsp:spPr>
        <a:xfrm>
          <a:off x="1806182" y="546605"/>
          <a:ext cx="3636626" cy="3636626"/>
        </a:xfrm>
        <a:prstGeom prst="blockArc">
          <a:avLst>
            <a:gd name="adj1" fmla="val 1878888"/>
            <a:gd name="adj2" fmla="val 5853165"/>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FDD8B-2CE4-46F8-9E79-9B7233B96BF1}">
      <dsp:nvSpPr>
        <dsp:cNvPr id="0" name=""/>
        <dsp:cNvSpPr/>
      </dsp:nvSpPr>
      <dsp:spPr>
        <a:xfrm>
          <a:off x="1812445" y="536386"/>
          <a:ext cx="3636626" cy="3636626"/>
        </a:xfrm>
        <a:prstGeom prst="blockArc">
          <a:avLst>
            <a:gd name="adj1" fmla="val 19433599"/>
            <a:gd name="adj2" fmla="val 1902072"/>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2CC94F-4FDD-4244-8FCA-C65AD959A99E}">
      <dsp:nvSpPr>
        <dsp:cNvPr id="0" name=""/>
        <dsp:cNvSpPr/>
      </dsp:nvSpPr>
      <dsp:spPr>
        <a:xfrm>
          <a:off x="1798353" y="516788"/>
          <a:ext cx="3636626" cy="3636626"/>
        </a:xfrm>
        <a:prstGeom prst="blockArc">
          <a:avLst>
            <a:gd name="adj1" fmla="val 15762105"/>
            <a:gd name="adj2" fmla="val 1948029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D73EB8-A4EE-4430-AB49-349F1ED4C4E4}">
      <dsp:nvSpPr>
        <dsp:cNvPr id="0" name=""/>
        <dsp:cNvSpPr/>
      </dsp:nvSpPr>
      <dsp:spPr>
        <a:xfrm>
          <a:off x="2209802" y="1219196"/>
          <a:ext cx="2362195" cy="2260607"/>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solidFill>
              <a:schemeClr val="bg1"/>
            </a:solidFill>
            <a:latin typeface="Arial" pitchFamily="34" charset="0"/>
            <a:cs typeface="Arial" pitchFamily="34" charset="0"/>
          </a:endParaRPr>
        </a:p>
      </dsp:txBody>
      <dsp:txXfrm>
        <a:off x="2209802" y="1219196"/>
        <a:ext cx="2362195" cy="2260607"/>
      </dsp:txXfrm>
    </dsp:sp>
    <dsp:sp modelId="{B1F5EA97-194F-4D3D-8D2C-1E15D8801D33}">
      <dsp:nvSpPr>
        <dsp:cNvPr id="0" name=""/>
        <dsp:cNvSpPr/>
      </dsp:nvSpPr>
      <dsp:spPr>
        <a:xfrm>
          <a:off x="2820092" y="1477"/>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itchFamily="34" charset="0"/>
              <a:cs typeface="Arial" pitchFamily="34" charset="0"/>
            </a:rPr>
            <a:t>VARICELLA PAM</a:t>
          </a:r>
          <a:endParaRPr lang="en-US" sz="1100" kern="1200" dirty="0">
            <a:solidFill>
              <a:schemeClr val="bg1"/>
            </a:solidFill>
            <a:latin typeface="Arial" pitchFamily="34" charset="0"/>
            <a:cs typeface="Arial" pitchFamily="34" charset="0"/>
          </a:endParaRPr>
        </a:p>
      </dsp:txBody>
      <dsp:txXfrm>
        <a:off x="2820092" y="1477"/>
        <a:ext cx="1141614" cy="1141614"/>
      </dsp:txXfrm>
    </dsp:sp>
    <dsp:sp modelId="{65F25E18-79D7-4D92-865E-54CFB20FDB77}">
      <dsp:nvSpPr>
        <dsp:cNvPr id="0" name=""/>
        <dsp:cNvSpPr/>
      </dsp:nvSpPr>
      <dsp:spPr>
        <a:xfrm>
          <a:off x="4495801" y="736597"/>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Arial" pitchFamily="34" charset="0"/>
              <a:cs typeface="Arial" pitchFamily="34" charset="0"/>
            </a:rPr>
            <a:t>VPD PAM</a:t>
          </a:r>
          <a:endParaRPr lang="en-US" sz="1200" kern="1200" dirty="0">
            <a:solidFill>
              <a:schemeClr val="bg1"/>
            </a:solidFill>
            <a:latin typeface="Arial" pitchFamily="34" charset="0"/>
            <a:cs typeface="Arial" pitchFamily="34" charset="0"/>
          </a:endParaRPr>
        </a:p>
      </dsp:txBody>
      <dsp:txXfrm>
        <a:off x="4495801" y="736597"/>
        <a:ext cx="1141614" cy="1141614"/>
      </dsp:txXfrm>
    </dsp:sp>
    <dsp:sp modelId="{FBCDA91D-4096-4C49-90BA-D4398B795BD5}">
      <dsp:nvSpPr>
        <dsp:cNvPr id="0" name=""/>
        <dsp:cNvSpPr/>
      </dsp:nvSpPr>
      <dsp:spPr>
        <a:xfrm>
          <a:off x="4572006" y="2717801"/>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Arial" pitchFamily="34" charset="0"/>
              <a:cs typeface="Arial" pitchFamily="34" charset="0"/>
            </a:rPr>
            <a:t>HEPATITIS PAM</a:t>
          </a:r>
          <a:endParaRPr lang="en-US" sz="1200" kern="1200" dirty="0">
            <a:solidFill>
              <a:schemeClr val="bg1"/>
            </a:solidFill>
            <a:latin typeface="Arial" pitchFamily="34" charset="0"/>
            <a:cs typeface="Arial" pitchFamily="34" charset="0"/>
          </a:endParaRPr>
        </a:p>
      </dsp:txBody>
      <dsp:txXfrm>
        <a:off x="4572006" y="2717801"/>
        <a:ext cx="1141614" cy="1141614"/>
      </dsp:txXfrm>
    </dsp:sp>
    <dsp:sp modelId="{E8AB6C45-C764-4F41-BA9E-DBD0753B4383}">
      <dsp:nvSpPr>
        <dsp:cNvPr id="0" name=""/>
        <dsp:cNvSpPr/>
      </dsp:nvSpPr>
      <dsp:spPr>
        <a:xfrm>
          <a:off x="2820092" y="3555908"/>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Arial" pitchFamily="34" charset="0"/>
              <a:cs typeface="Arial" pitchFamily="34" charset="0"/>
            </a:rPr>
            <a:t>GCD PAM</a:t>
          </a:r>
          <a:endParaRPr lang="en-US" sz="1200" kern="1200" dirty="0">
            <a:solidFill>
              <a:schemeClr val="bg1"/>
            </a:solidFill>
            <a:latin typeface="Arial" pitchFamily="34" charset="0"/>
            <a:cs typeface="Arial" pitchFamily="34" charset="0"/>
          </a:endParaRPr>
        </a:p>
      </dsp:txBody>
      <dsp:txXfrm>
        <a:off x="2820092" y="3555908"/>
        <a:ext cx="1141614" cy="1141614"/>
      </dsp:txXfrm>
    </dsp:sp>
    <dsp:sp modelId="{A2382085-F4EF-4921-A1D8-636A1DF8D5B8}">
      <dsp:nvSpPr>
        <dsp:cNvPr id="0" name=""/>
        <dsp:cNvSpPr/>
      </dsp:nvSpPr>
      <dsp:spPr>
        <a:xfrm>
          <a:off x="1142997" y="2717804"/>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BMIRD PAM</a:t>
          </a:r>
          <a:endParaRPr lang="en-US" sz="1200" kern="1200" dirty="0">
            <a:solidFill>
              <a:schemeClr val="bg1"/>
            </a:solidFill>
          </a:endParaRPr>
        </a:p>
      </dsp:txBody>
      <dsp:txXfrm>
        <a:off x="1142997" y="2717804"/>
        <a:ext cx="1141614" cy="1141614"/>
      </dsp:txXfrm>
    </dsp:sp>
    <dsp:sp modelId="{0FCD1C9F-73D9-46BA-98C3-2AE9033573D4}">
      <dsp:nvSpPr>
        <dsp:cNvPr id="0" name=""/>
        <dsp:cNvSpPr/>
      </dsp:nvSpPr>
      <dsp:spPr>
        <a:xfrm>
          <a:off x="1142999" y="812802"/>
          <a:ext cx="1141614" cy="114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TB PAM</a:t>
          </a:r>
          <a:endParaRPr lang="en-US" sz="1200" kern="1200" dirty="0">
            <a:solidFill>
              <a:schemeClr val="bg1"/>
            </a:solidFill>
          </a:endParaRPr>
        </a:p>
      </dsp:txBody>
      <dsp:txXfrm>
        <a:off x="1142999" y="812802"/>
        <a:ext cx="1141614" cy="1141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7E89B-0BA3-49EA-B10C-095697DB265D}"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36FEE-12D7-4477-9BE7-0B45EFB7E3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Queues</a:t>
            </a:r>
            <a:r>
              <a:rPr lang="en-US" baseline="0" dirty="0" smtClean="0"/>
              <a:t> renamed from Observations to Documents because now they would contain</a:t>
            </a:r>
          </a:p>
          <a:p>
            <a:r>
              <a:rPr lang="en-US" baseline="0" dirty="0" smtClean="0"/>
              <a:t>Both observations and case reports that have been imported from another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36FEE-12D7-4477-9BE7-0B45EFB7E31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7A5E21E-AB27-4948-92DF-A4CA500D1A9D}" type="datetimeFigureOut">
              <a:rPr lang="en-US" smtClean="0"/>
              <a:pPr/>
              <a:t>10/23/2014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6474FF-2CA8-459E-BF50-83E30422D2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6474FF-2CA8-459E-BF50-83E30422D2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6474FF-2CA8-459E-BF50-83E30422D2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6474FF-2CA8-459E-BF50-83E30422D21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6474FF-2CA8-459E-BF50-83E30422D21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6474FF-2CA8-459E-BF50-83E30422D21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06474FF-2CA8-459E-BF50-83E30422D2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6474FF-2CA8-459E-BF50-83E30422D21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7A5E21E-AB27-4948-92DF-A4CA500D1A9D}" type="datetimeFigureOut">
              <a:rPr lang="en-US" smtClean="0"/>
              <a:pPr/>
              <a:t>10/23/2014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6474FF-2CA8-459E-BF50-83E30422D2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7A5E21E-AB27-4948-92DF-A4CA500D1A9D}" type="datetimeFigureOut">
              <a:rPr lang="en-US" smtClean="0"/>
              <a:pPr/>
              <a:t>10/23/2014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6474FF-2CA8-459E-BF50-83E30422D2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7A5E21E-AB27-4948-92DF-A4CA500D1A9D}" type="datetimeFigureOut">
              <a:rPr lang="en-US" smtClean="0"/>
              <a:pPr/>
              <a:t>10/23/2014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6474FF-2CA8-459E-BF50-83E30422D21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A5E21E-AB27-4948-92DF-A4CA500D1A9D}" type="datetimeFigureOut">
              <a:rPr lang="en-US" smtClean="0"/>
              <a:pPr/>
              <a:t>10/23/2014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6474FF-2CA8-459E-BF50-83E30422D2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png"/><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noGrp="1"/>
          </p:cNvGrpSpPr>
          <p:nvPr>
            <p:ph type="ctrTitle"/>
          </p:nvPr>
        </p:nvGrpSpPr>
        <p:grpSpPr bwMode="auto">
          <a:xfrm>
            <a:off x="152400" y="3657600"/>
            <a:ext cx="6324600" cy="2246312"/>
            <a:chOff x="217" y="2841"/>
            <a:chExt cx="3095" cy="1086"/>
          </a:xfrm>
        </p:grpSpPr>
        <p:pic>
          <p:nvPicPr>
            <p:cNvPr id="5" name="Picture 12" descr="cover people"/>
            <p:cNvPicPr>
              <a:picLocks noChangeAspect="1" noChangeArrowheads="1"/>
            </p:cNvPicPr>
            <p:nvPr/>
          </p:nvPicPr>
          <p:blipFill>
            <a:blip r:embed="rId3" cstate="print">
              <a:clrChange>
                <a:clrFrom>
                  <a:srgbClr val="FFFFFF"/>
                </a:clrFrom>
                <a:clrTo>
                  <a:srgbClr val="FFFFFF">
                    <a:alpha val="0"/>
                  </a:srgbClr>
                </a:clrTo>
              </a:clrChange>
            </a:blip>
            <a:srcRect r="16396"/>
            <a:stretch>
              <a:fillRect/>
            </a:stretch>
          </p:blipFill>
          <p:spPr bwMode="auto">
            <a:xfrm>
              <a:off x="217" y="2841"/>
              <a:ext cx="2728" cy="1086"/>
            </a:xfrm>
            <a:prstGeom prst="rect">
              <a:avLst/>
            </a:prstGeom>
            <a:noFill/>
            <a:ln w="9525">
              <a:noFill/>
              <a:miter lim="800000"/>
              <a:headEnd/>
              <a:tailEnd/>
            </a:ln>
          </p:spPr>
        </p:pic>
        <p:pic>
          <p:nvPicPr>
            <p:cNvPr id="6" name="Picture 15" descr="26558456"/>
            <p:cNvPicPr>
              <a:picLocks noChangeAspect="1" noChangeArrowheads="1"/>
            </p:cNvPicPr>
            <p:nvPr/>
          </p:nvPicPr>
          <p:blipFill>
            <a:blip r:embed="rId4" cstate="print">
              <a:clrChange>
                <a:clrFrom>
                  <a:srgbClr val="FFFFFF"/>
                </a:clrFrom>
                <a:clrTo>
                  <a:srgbClr val="FFFFFF">
                    <a:alpha val="0"/>
                  </a:srgbClr>
                </a:clrTo>
              </a:clrChange>
              <a:lum contrast="6000"/>
            </a:blip>
            <a:srcRect/>
            <a:stretch>
              <a:fillRect/>
            </a:stretch>
          </p:blipFill>
          <p:spPr bwMode="auto">
            <a:xfrm>
              <a:off x="2920" y="2909"/>
              <a:ext cx="392" cy="994"/>
            </a:xfrm>
            <a:prstGeom prst="rect">
              <a:avLst/>
            </a:prstGeom>
            <a:noFill/>
            <a:ln w="9525">
              <a:noFill/>
              <a:miter lim="800000"/>
              <a:headEnd/>
              <a:tailEnd/>
            </a:ln>
          </p:spPr>
        </p:pic>
      </p:grpSp>
      <p:sp>
        <p:nvSpPr>
          <p:cNvPr id="3" name="Subtitle 2"/>
          <p:cNvSpPr>
            <a:spLocks noGrp="1"/>
          </p:cNvSpPr>
          <p:nvPr>
            <p:ph type="subTitle" idx="1"/>
          </p:nvPr>
        </p:nvSpPr>
        <p:spPr>
          <a:xfrm>
            <a:off x="3200400" y="762000"/>
            <a:ext cx="5791200" cy="2362200"/>
          </a:xfrm>
        </p:spPr>
        <p:txBody>
          <a:bodyPr>
            <a:normAutofit fontScale="92500" lnSpcReduction="20000"/>
          </a:bodyPr>
          <a:lstStyle/>
          <a:p>
            <a:r>
              <a:rPr lang="en-US" sz="3500" b="1" dirty="0" smtClean="0">
                <a:latin typeface="Arial heading"/>
                <a:cs typeface="Arial" pitchFamily="34" charset="0"/>
              </a:rPr>
              <a:t>ALNBS End User </a:t>
            </a:r>
            <a:endParaRPr lang="en-US" sz="3500" b="1" dirty="0" smtClean="0">
              <a:latin typeface="Arial heading"/>
              <a:cs typeface="Arial" pitchFamily="34" charset="0"/>
            </a:endParaRPr>
          </a:p>
          <a:p>
            <a:r>
              <a:rPr lang="en-US" sz="3500" b="1" dirty="0" smtClean="0">
                <a:latin typeface="Arial heading"/>
                <a:cs typeface="Arial" pitchFamily="34" charset="0"/>
              </a:rPr>
              <a:t>Process Training</a:t>
            </a:r>
          </a:p>
          <a:p>
            <a:endParaRPr lang="en-US" sz="4000" b="1" dirty="0" smtClean="0">
              <a:latin typeface="Arial heading"/>
              <a:cs typeface="Arial" pitchFamily="34" charset="0"/>
            </a:endParaRPr>
          </a:p>
          <a:p>
            <a:r>
              <a:rPr lang="en-US" sz="2800" b="1" dirty="0" err="1" smtClean="0">
                <a:latin typeface="Arial heading"/>
                <a:cs typeface="Arial" pitchFamily="34" charset="0"/>
              </a:rPr>
              <a:t>Sahitya</a:t>
            </a:r>
            <a:r>
              <a:rPr lang="en-US" sz="2800" b="1" dirty="0" smtClean="0">
                <a:latin typeface="Arial heading"/>
                <a:cs typeface="Arial" pitchFamily="34" charset="0"/>
              </a:rPr>
              <a:t> Reddy </a:t>
            </a:r>
          </a:p>
          <a:p>
            <a:r>
              <a:rPr lang="en-US" sz="2800" b="1" dirty="0" smtClean="0">
                <a:latin typeface="Arial heading"/>
                <a:cs typeface="Arial" pitchFamily="34" charset="0"/>
              </a:rPr>
              <a:t>October 2014</a:t>
            </a:r>
            <a:endParaRPr lang="en-US" sz="2800" b="1" dirty="0">
              <a:latin typeface="Arial heading"/>
              <a:cs typeface="Arial" pitchFamily="34" charset="0"/>
            </a:endParaRPr>
          </a:p>
        </p:txBody>
      </p:sp>
      <p:sp>
        <p:nvSpPr>
          <p:cNvPr id="7" name="Rectangle 8"/>
          <p:cNvSpPr txBox="1">
            <a:spLocks noChangeArrowheads="1"/>
          </p:cNvSpPr>
          <p:nvPr/>
        </p:nvSpPr>
        <p:spPr>
          <a:xfrm>
            <a:off x="5029200" y="2057400"/>
            <a:ext cx="3756025" cy="882650"/>
          </a:xfrm>
          <a:prstGeom prst="rect">
            <a:avLst/>
          </a:prstGeom>
        </p:spPr>
        <p:txBody>
          <a:bodyPr vert="horz" lIns="45720" rIns="45720">
            <a:normAutofit fontScale="92500" lnSpcReduction="1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Arial" pitchFamily="34" charset="0"/>
                <a:cs typeface="Arial" pitchFamily="34" charset="0"/>
              </a:rPr>
              <a:t/>
            </a:r>
            <a:br>
              <a:rPr kumimoji="0" lang="en-US" sz="2700" b="0" i="0" u="none" strike="noStrike" kern="1200" cap="none" spc="0" normalizeH="0" baseline="0" noProof="0" dirty="0" smtClean="0">
                <a:ln>
                  <a:noFill/>
                </a:ln>
                <a:solidFill>
                  <a:schemeClr val="tx2"/>
                </a:solidFill>
                <a:effectLst/>
                <a:uLnTx/>
                <a:uFillTx/>
                <a:latin typeface="Arial" pitchFamily="34" charset="0"/>
                <a:cs typeface="Arial" pitchFamily="34" charset="0"/>
              </a:rPr>
            </a:br>
            <a:r>
              <a:rPr kumimoji="0" lang="en-US" sz="2900" b="0" i="0" u="none" strike="noStrike" kern="1200" cap="none" spc="0" normalizeH="0" baseline="0" noProof="0" dirty="0" smtClean="0">
                <a:ln>
                  <a:noFill/>
                </a:ln>
                <a:solidFill>
                  <a:schemeClr val="tx2"/>
                </a:solidFill>
                <a:effectLst/>
                <a:uLnTx/>
                <a:uFillTx/>
                <a:latin typeface="Arial" pitchFamily="34" charset="0"/>
                <a:cs typeface="Arial" pitchFamily="34" charset="0"/>
              </a:rPr>
              <a:t> </a:t>
            </a:r>
            <a:endParaRPr kumimoji="0" lang="en-US" sz="2900" b="0" i="0" u="none" strike="noStrike" kern="1200" cap="none" spc="0" normalizeH="0" baseline="0" noProof="0" dirty="0" smtClean="0">
              <a:ln>
                <a:noFill/>
              </a:ln>
              <a:solidFill>
                <a:schemeClr val="tx2"/>
              </a:solidFill>
              <a:effectLst/>
              <a:uLnTx/>
              <a:uFillTx/>
              <a:latin typeface="Arial" pitchFamily="34" charset="0"/>
              <a:cs typeface="Arial" pitchFamily="34" charset="0"/>
            </a:endParaRPr>
          </a:p>
        </p:txBody>
      </p:sp>
      <p:pic>
        <p:nvPicPr>
          <p:cNvPr id="8" name="Picture 7" descr="ADPH-seal.jpg"/>
          <p:cNvPicPr>
            <a:picLocks noChangeAspect="1"/>
          </p:cNvPicPr>
          <p:nvPr/>
        </p:nvPicPr>
        <p:blipFill>
          <a:blip r:embed="rId5" cstate="print"/>
          <a:stretch>
            <a:fillRect/>
          </a:stretch>
        </p:blipFill>
        <p:spPr>
          <a:xfrm>
            <a:off x="7543800" y="3276600"/>
            <a:ext cx="1143000" cy="1143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PH-seal.jpg"/>
          <p:cNvPicPr>
            <a:picLocks noChangeAspect="1"/>
          </p:cNvPicPr>
          <p:nvPr/>
        </p:nvPicPr>
        <p:blipFill>
          <a:blip r:embed="rId3" cstate="print"/>
          <a:stretch>
            <a:fillRect/>
          </a:stretch>
        </p:blipFill>
        <p:spPr>
          <a:xfrm>
            <a:off x="7696200" y="5562600"/>
            <a:ext cx="1143000" cy="1143000"/>
          </a:xfrm>
          <a:prstGeom prst="rect">
            <a:avLst/>
          </a:prstGeom>
        </p:spPr>
      </p:pic>
      <p:sp>
        <p:nvSpPr>
          <p:cNvPr id="7" name="Rectangle 2"/>
          <p:cNvSpPr txBox="1">
            <a:spLocks noRot="1" noChangeArrowheads="1"/>
          </p:cNvSpPr>
          <p:nvPr/>
        </p:nvSpPr>
        <p:spPr>
          <a:xfrm>
            <a:off x="457200" y="1524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Electronic Disease Reporting using the ALNBS</a:t>
            </a:r>
          </a:p>
        </p:txBody>
      </p:sp>
      <p:pic>
        <p:nvPicPr>
          <p:cNvPr id="8" name="Picture 13" descr="dlh4hvuh[1]"/>
          <p:cNvPicPr>
            <a:picLocks noGrp="1" noChangeAspect="1" noChangeArrowheads="1"/>
          </p:cNvPicPr>
          <p:nvPr>
            <p:ph sz="half" idx="1"/>
          </p:nvPr>
        </p:nvPicPr>
        <p:blipFill>
          <a:blip r:embed="rId4" cstate="print"/>
          <a:srcRect/>
          <a:stretch>
            <a:fillRect/>
          </a:stretch>
        </p:blipFill>
        <p:spPr>
          <a:xfrm>
            <a:off x="6172200" y="3429000"/>
            <a:ext cx="685800" cy="560388"/>
          </a:xfrm>
          <a:noFill/>
        </p:spPr>
      </p:pic>
      <p:sp>
        <p:nvSpPr>
          <p:cNvPr id="9" name="Text Box 3"/>
          <p:cNvSpPr txBox="1">
            <a:spLocks noChangeArrowheads="1"/>
          </p:cNvSpPr>
          <p:nvPr/>
        </p:nvSpPr>
        <p:spPr bwMode="auto">
          <a:xfrm>
            <a:off x="1889125" y="1344613"/>
            <a:ext cx="3749675" cy="641350"/>
          </a:xfrm>
          <a:prstGeom prst="rect">
            <a:avLst/>
          </a:prstGeom>
          <a:noFill/>
          <a:ln w="9525">
            <a:noFill/>
            <a:miter lim="800000"/>
            <a:headEnd/>
            <a:tailEnd/>
          </a:ln>
        </p:spPr>
        <p:txBody>
          <a:bodyPr>
            <a:spAutoFit/>
          </a:bodyPr>
          <a:lstStyle/>
          <a:p>
            <a:r>
              <a:rPr lang="en-US" b="0">
                <a:latin typeface="Garamond" pitchFamily="18" charset="0"/>
              </a:rPr>
              <a:t>A lab tech posts a final Positive Reportable result into their LIS</a:t>
            </a:r>
          </a:p>
        </p:txBody>
      </p:sp>
      <p:sp>
        <p:nvSpPr>
          <p:cNvPr id="10" name="Text Box 4"/>
          <p:cNvSpPr txBox="1">
            <a:spLocks noChangeArrowheads="1"/>
          </p:cNvSpPr>
          <p:nvPr/>
        </p:nvSpPr>
        <p:spPr bwMode="auto">
          <a:xfrm>
            <a:off x="1981200" y="2590800"/>
            <a:ext cx="4191000" cy="1190625"/>
          </a:xfrm>
          <a:prstGeom prst="rect">
            <a:avLst/>
          </a:prstGeom>
          <a:noFill/>
          <a:ln w="9525">
            <a:noFill/>
            <a:miter lim="800000"/>
            <a:headEnd/>
            <a:tailEnd/>
          </a:ln>
        </p:spPr>
        <p:txBody>
          <a:bodyPr>
            <a:spAutoFit/>
          </a:bodyPr>
          <a:lstStyle/>
          <a:p>
            <a:r>
              <a:rPr lang="en-US" b="0">
                <a:latin typeface="Garamond" pitchFamily="18" charset="0"/>
              </a:rPr>
              <a:t>The patient demographics and test result information are electronically routed to the appropriate disease Program Area and Jurisdiction via ALNBS.</a:t>
            </a:r>
          </a:p>
        </p:txBody>
      </p:sp>
      <p:pic>
        <p:nvPicPr>
          <p:cNvPr id="11" name="Picture 5" descr="text"/>
          <p:cNvPicPr>
            <a:picLocks noChangeAspect="1" noChangeArrowheads="1"/>
          </p:cNvPicPr>
          <p:nvPr/>
        </p:nvPicPr>
        <p:blipFill>
          <a:blip r:embed="rId5" cstate="print"/>
          <a:srcRect/>
          <a:stretch>
            <a:fillRect/>
          </a:stretch>
        </p:blipFill>
        <p:spPr bwMode="auto">
          <a:xfrm>
            <a:off x="2057400" y="2057400"/>
            <a:ext cx="485775" cy="485775"/>
          </a:xfrm>
          <a:prstGeom prst="rect">
            <a:avLst/>
          </a:prstGeom>
          <a:noFill/>
          <a:ln w="9525">
            <a:noFill/>
            <a:miter lim="800000"/>
            <a:headEnd/>
            <a:tailEnd/>
          </a:ln>
        </p:spPr>
      </p:pic>
      <p:grpSp>
        <p:nvGrpSpPr>
          <p:cNvPr id="12" name="Group 6"/>
          <p:cNvGrpSpPr>
            <a:grpSpLocks/>
          </p:cNvGrpSpPr>
          <p:nvPr/>
        </p:nvGrpSpPr>
        <p:grpSpPr bwMode="auto">
          <a:xfrm>
            <a:off x="336550" y="1536700"/>
            <a:ext cx="1328738" cy="1282700"/>
            <a:chOff x="212" y="968"/>
            <a:chExt cx="837" cy="808"/>
          </a:xfrm>
        </p:grpSpPr>
        <p:pic>
          <p:nvPicPr>
            <p:cNvPr id="13" name="Picture 7" descr="j0195384"/>
            <p:cNvPicPr>
              <a:picLocks noChangeAspect="1" noChangeArrowheads="1"/>
            </p:cNvPicPr>
            <p:nvPr/>
          </p:nvPicPr>
          <p:blipFill>
            <a:blip r:embed="rId6" cstate="print"/>
            <a:srcRect/>
            <a:stretch>
              <a:fillRect/>
            </a:stretch>
          </p:blipFill>
          <p:spPr bwMode="auto">
            <a:xfrm>
              <a:off x="377" y="968"/>
              <a:ext cx="556" cy="568"/>
            </a:xfrm>
            <a:prstGeom prst="rect">
              <a:avLst/>
            </a:prstGeom>
            <a:noFill/>
            <a:ln w="9525">
              <a:noFill/>
              <a:miter lim="800000"/>
              <a:headEnd/>
              <a:tailEnd/>
            </a:ln>
          </p:spPr>
        </p:pic>
        <p:sp>
          <p:nvSpPr>
            <p:cNvPr id="14" name="Text Box 8"/>
            <p:cNvSpPr txBox="1">
              <a:spLocks noChangeArrowheads="1"/>
            </p:cNvSpPr>
            <p:nvPr/>
          </p:nvSpPr>
          <p:spPr bwMode="auto">
            <a:xfrm>
              <a:off x="212" y="1584"/>
              <a:ext cx="837" cy="192"/>
            </a:xfrm>
            <a:prstGeom prst="rect">
              <a:avLst/>
            </a:prstGeom>
            <a:noFill/>
            <a:ln w="9525">
              <a:noFill/>
              <a:miter lim="800000"/>
              <a:headEnd/>
              <a:tailEnd/>
            </a:ln>
          </p:spPr>
          <p:txBody>
            <a:bodyPr wrap="none">
              <a:spAutoFit/>
            </a:bodyPr>
            <a:lstStyle/>
            <a:p>
              <a:pPr algn="ctr"/>
              <a:r>
                <a:rPr lang="en-US" sz="1400" b="0">
                  <a:latin typeface="Garamond" pitchFamily="18" charset="0"/>
                </a:rPr>
                <a:t>ELR from a Lab</a:t>
              </a:r>
            </a:p>
          </p:txBody>
        </p:sp>
      </p:grpSp>
      <p:sp>
        <p:nvSpPr>
          <p:cNvPr id="15" name="Text Box 11"/>
          <p:cNvSpPr txBox="1">
            <a:spLocks noChangeArrowheads="1"/>
          </p:cNvSpPr>
          <p:nvPr/>
        </p:nvSpPr>
        <p:spPr bwMode="auto">
          <a:xfrm>
            <a:off x="2438400" y="2895600"/>
            <a:ext cx="5105400" cy="915988"/>
          </a:xfrm>
          <a:prstGeom prst="rect">
            <a:avLst/>
          </a:prstGeom>
          <a:noFill/>
          <a:ln w="9525">
            <a:noFill/>
            <a:miter lim="800000"/>
            <a:headEnd/>
            <a:tailEnd/>
          </a:ln>
        </p:spPr>
        <p:txBody>
          <a:bodyPr>
            <a:spAutoFit/>
          </a:bodyPr>
          <a:lstStyle/>
          <a:p>
            <a:r>
              <a:rPr lang="en-US" b="0">
                <a:latin typeface="Garamond" pitchFamily="18" charset="0"/>
              </a:rPr>
              <a:t>The disease surveillance caseworker at the County Health Dept. reviews the lab result and initiates an Investigation</a:t>
            </a:r>
          </a:p>
        </p:txBody>
      </p:sp>
      <p:grpSp>
        <p:nvGrpSpPr>
          <p:cNvPr id="16" name="Group 17"/>
          <p:cNvGrpSpPr>
            <a:grpSpLocks/>
          </p:cNvGrpSpPr>
          <p:nvPr/>
        </p:nvGrpSpPr>
        <p:grpSpPr bwMode="auto">
          <a:xfrm>
            <a:off x="1905000" y="4876800"/>
            <a:ext cx="2489200" cy="1544638"/>
            <a:chOff x="912" y="2976"/>
            <a:chExt cx="1787" cy="1322"/>
          </a:xfrm>
        </p:grpSpPr>
        <p:pic>
          <p:nvPicPr>
            <p:cNvPr id="17" name="Picture 18" descr="mnnnuauy[1]"/>
            <p:cNvPicPr>
              <a:picLocks noChangeAspect="1" noChangeArrowheads="1"/>
            </p:cNvPicPr>
            <p:nvPr/>
          </p:nvPicPr>
          <p:blipFill>
            <a:blip r:embed="rId7" cstate="print"/>
            <a:srcRect/>
            <a:stretch>
              <a:fillRect/>
            </a:stretch>
          </p:blipFill>
          <p:spPr bwMode="auto">
            <a:xfrm>
              <a:off x="1200" y="2976"/>
              <a:ext cx="1475" cy="979"/>
            </a:xfrm>
            <a:prstGeom prst="rect">
              <a:avLst/>
            </a:prstGeom>
            <a:noFill/>
            <a:ln w="9525">
              <a:noFill/>
              <a:miter lim="800000"/>
              <a:headEnd/>
              <a:tailEnd/>
            </a:ln>
          </p:spPr>
        </p:pic>
        <p:sp>
          <p:nvSpPr>
            <p:cNvPr id="18" name="Text Box 19"/>
            <p:cNvSpPr txBox="1">
              <a:spLocks noChangeArrowheads="1"/>
            </p:cNvSpPr>
            <p:nvPr/>
          </p:nvSpPr>
          <p:spPr bwMode="auto">
            <a:xfrm>
              <a:off x="912" y="3984"/>
              <a:ext cx="1787" cy="314"/>
            </a:xfrm>
            <a:prstGeom prst="rect">
              <a:avLst/>
            </a:prstGeom>
            <a:noFill/>
            <a:ln w="9525">
              <a:noFill/>
              <a:miter lim="800000"/>
              <a:headEnd/>
              <a:tailEnd/>
            </a:ln>
          </p:spPr>
          <p:txBody>
            <a:bodyPr wrap="none">
              <a:spAutoFit/>
            </a:bodyPr>
            <a:lstStyle/>
            <a:p>
              <a:r>
                <a:rPr lang="en-US" b="0">
                  <a:latin typeface="Garamond" pitchFamily="18" charset="0"/>
                </a:rPr>
                <a:t>           State ALNBS User</a:t>
              </a:r>
            </a:p>
          </p:txBody>
        </p:sp>
      </p:grpSp>
      <p:sp>
        <p:nvSpPr>
          <p:cNvPr id="19" name="Text Box 21"/>
          <p:cNvSpPr txBox="1">
            <a:spLocks noChangeArrowheads="1"/>
          </p:cNvSpPr>
          <p:nvPr/>
        </p:nvSpPr>
        <p:spPr bwMode="auto">
          <a:xfrm>
            <a:off x="4648200" y="5105400"/>
            <a:ext cx="3505200" cy="915988"/>
          </a:xfrm>
          <a:prstGeom prst="rect">
            <a:avLst/>
          </a:prstGeom>
          <a:noFill/>
          <a:ln w="9525">
            <a:noFill/>
            <a:miter lim="800000"/>
            <a:headEnd/>
            <a:tailEnd/>
          </a:ln>
        </p:spPr>
        <p:txBody>
          <a:bodyPr>
            <a:spAutoFit/>
          </a:bodyPr>
          <a:lstStyle/>
          <a:p>
            <a:r>
              <a:rPr lang="en-US" b="0">
                <a:latin typeface="Garamond" pitchFamily="18" charset="0"/>
              </a:rPr>
              <a:t>The state disease program staff reviews the Investigation and either approves or rejects it</a:t>
            </a:r>
          </a:p>
        </p:txBody>
      </p:sp>
      <p:grpSp>
        <p:nvGrpSpPr>
          <p:cNvPr id="20" name="Group 22"/>
          <p:cNvGrpSpPr>
            <a:grpSpLocks/>
          </p:cNvGrpSpPr>
          <p:nvPr/>
        </p:nvGrpSpPr>
        <p:grpSpPr bwMode="auto">
          <a:xfrm>
            <a:off x="511175" y="3638550"/>
            <a:ext cx="1165225" cy="1147763"/>
            <a:chOff x="322" y="2292"/>
            <a:chExt cx="734" cy="723"/>
          </a:xfrm>
        </p:grpSpPr>
        <p:pic>
          <p:nvPicPr>
            <p:cNvPr id="21" name="Picture 23" descr="004sjsmd[1]"/>
            <p:cNvPicPr>
              <a:picLocks noChangeAspect="1" noChangeArrowheads="1"/>
            </p:cNvPicPr>
            <p:nvPr/>
          </p:nvPicPr>
          <p:blipFill>
            <a:blip r:embed="rId8" cstate="print"/>
            <a:srcRect/>
            <a:stretch>
              <a:fillRect/>
            </a:stretch>
          </p:blipFill>
          <p:spPr bwMode="auto">
            <a:xfrm>
              <a:off x="322" y="2292"/>
              <a:ext cx="734" cy="508"/>
            </a:xfrm>
            <a:prstGeom prst="rect">
              <a:avLst/>
            </a:prstGeom>
            <a:noFill/>
            <a:ln w="9525">
              <a:noFill/>
              <a:miter lim="800000"/>
              <a:headEnd/>
              <a:tailEnd/>
            </a:ln>
          </p:spPr>
        </p:pic>
        <p:sp>
          <p:nvSpPr>
            <p:cNvPr id="22" name="Text Box 24"/>
            <p:cNvSpPr txBox="1">
              <a:spLocks noChangeArrowheads="1"/>
            </p:cNvSpPr>
            <p:nvPr/>
          </p:nvSpPr>
          <p:spPr bwMode="auto">
            <a:xfrm>
              <a:off x="480" y="2784"/>
              <a:ext cx="409" cy="231"/>
            </a:xfrm>
            <a:prstGeom prst="rect">
              <a:avLst/>
            </a:prstGeom>
            <a:noFill/>
            <a:ln w="9525">
              <a:noFill/>
              <a:miter lim="800000"/>
              <a:headEnd/>
              <a:tailEnd/>
            </a:ln>
          </p:spPr>
          <p:txBody>
            <a:bodyPr wrap="none">
              <a:spAutoFit/>
            </a:bodyPr>
            <a:lstStyle/>
            <a:p>
              <a:r>
                <a:rPr lang="en-US" b="0">
                  <a:latin typeface="Garamond" pitchFamily="18" charset="0"/>
                </a:rPr>
                <a:t>CDC</a:t>
              </a:r>
            </a:p>
          </p:txBody>
        </p:sp>
      </p:grpSp>
      <p:sp>
        <p:nvSpPr>
          <p:cNvPr id="23" name="Text Box 25"/>
          <p:cNvSpPr txBox="1">
            <a:spLocks noChangeArrowheads="1"/>
          </p:cNvSpPr>
          <p:nvPr/>
        </p:nvSpPr>
        <p:spPr bwMode="auto">
          <a:xfrm>
            <a:off x="4800600" y="3886200"/>
            <a:ext cx="4010025" cy="1190625"/>
          </a:xfrm>
          <a:prstGeom prst="rect">
            <a:avLst/>
          </a:prstGeom>
          <a:noFill/>
          <a:ln w="9525">
            <a:noFill/>
            <a:miter lim="800000"/>
            <a:headEnd/>
            <a:tailEnd/>
          </a:ln>
        </p:spPr>
        <p:txBody>
          <a:bodyPr>
            <a:spAutoFit/>
          </a:bodyPr>
          <a:lstStyle/>
          <a:p>
            <a:r>
              <a:rPr lang="en-US" b="0">
                <a:latin typeface="Garamond" pitchFamily="18" charset="0"/>
              </a:rPr>
              <a:t>If the investigation meets Case Definition a Notification is created and sent electronically to the State Health Dept for review</a:t>
            </a:r>
          </a:p>
        </p:txBody>
      </p:sp>
      <p:pic>
        <p:nvPicPr>
          <p:cNvPr id="24" name="Picture 26" descr="l2fan0q0[1]"/>
          <p:cNvPicPr>
            <a:picLocks noChangeAspect="1" noChangeArrowheads="1"/>
          </p:cNvPicPr>
          <p:nvPr/>
        </p:nvPicPr>
        <p:blipFill>
          <a:blip r:embed="rId4" cstate="print"/>
          <a:srcRect/>
          <a:stretch>
            <a:fillRect/>
          </a:stretch>
        </p:blipFill>
        <p:spPr bwMode="auto">
          <a:xfrm>
            <a:off x="3124200" y="4343400"/>
            <a:ext cx="628650" cy="512763"/>
          </a:xfrm>
          <a:prstGeom prst="rect">
            <a:avLst/>
          </a:prstGeom>
          <a:noFill/>
          <a:ln w="9525">
            <a:noFill/>
            <a:miter lim="800000"/>
            <a:headEnd/>
            <a:tailEnd/>
          </a:ln>
        </p:spPr>
      </p:pic>
      <p:grpSp>
        <p:nvGrpSpPr>
          <p:cNvPr id="25" name="Group 36"/>
          <p:cNvGrpSpPr>
            <a:grpSpLocks/>
          </p:cNvGrpSpPr>
          <p:nvPr/>
        </p:nvGrpSpPr>
        <p:grpSpPr bwMode="auto">
          <a:xfrm>
            <a:off x="6934200" y="2209800"/>
            <a:ext cx="2079625" cy="1662113"/>
            <a:chOff x="4368" y="1392"/>
            <a:chExt cx="1310" cy="1047"/>
          </a:xfrm>
        </p:grpSpPr>
        <p:pic>
          <p:nvPicPr>
            <p:cNvPr id="26" name="Picture 33" descr="MPj04000040000[1]"/>
            <p:cNvPicPr>
              <a:picLocks noChangeAspect="1" noChangeArrowheads="1"/>
            </p:cNvPicPr>
            <p:nvPr/>
          </p:nvPicPr>
          <p:blipFill>
            <a:blip r:embed="rId9" cstate="print"/>
            <a:srcRect/>
            <a:stretch>
              <a:fillRect/>
            </a:stretch>
          </p:blipFill>
          <p:spPr bwMode="auto">
            <a:xfrm>
              <a:off x="4416" y="1392"/>
              <a:ext cx="1056" cy="845"/>
            </a:xfrm>
            <a:prstGeom prst="rect">
              <a:avLst/>
            </a:prstGeom>
            <a:noFill/>
            <a:ln w="9525">
              <a:noFill/>
              <a:miter lim="800000"/>
              <a:headEnd/>
              <a:tailEnd/>
            </a:ln>
          </p:spPr>
        </p:pic>
        <p:sp>
          <p:nvSpPr>
            <p:cNvPr id="27" name="Text Box 35"/>
            <p:cNvSpPr txBox="1">
              <a:spLocks noChangeArrowheads="1"/>
            </p:cNvSpPr>
            <p:nvPr/>
          </p:nvSpPr>
          <p:spPr bwMode="auto">
            <a:xfrm>
              <a:off x="4368" y="2208"/>
              <a:ext cx="1310" cy="231"/>
            </a:xfrm>
            <a:prstGeom prst="rect">
              <a:avLst/>
            </a:prstGeom>
            <a:noFill/>
            <a:ln w="9525">
              <a:noFill/>
              <a:miter lim="800000"/>
              <a:headEnd/>
              <a:tailEnd/>
            </a:ln>
          </p:spPr>
          <p:txBody>
            <a:bodyPr wrap="none">
              <a:spAutoFit/>
            </a:bodyPr>
            <a:lstStyle/>
            <a:p>
              <a:r>
                <a:rPr lang="en-US" b="0">
                  <a:latin typeface="Garamond" pitchFamily="18" charset="0"/>
                </a:rPr>
                <a:t>County ALNBS User</a:t>
              </a:r>
            </a:p>
          </p:txBody>
        </p:sp>
      </p:grpSp>
      <p:sp>
        <p:nvSpPr>
          <p:cNvPr id="28" name="Rectangle 37"/>
          <p:cNvSpPr>
            <a:spLocks noChangeArrowheads="1"/>
          </p:cNvSpPr>
          <p:nvPr/>
        </p:nvSpPr>
        <p:spPr bwMode="auto">
          <a:xfrm>
            <a:off x="228600" y="4724400"/>
            <a:ext cx="2133600" cy="915988"/>
          </a:xfrm>
          <a:prstGeom prst="rect">
            <a:avLst/>
          </a:prstGeom>
          <a:noFill/>
          <a:ln w="9525">
            <a:noFill/>
            <a:miter lim="800000"/>
            <a:headEnd/>
            <a:tailEnd/>
          </a:ln>
        </p:spPr>
        <p:txBody>
          <a:bodyPr>
            <a:spAutoFit/>
          </a:bodyPr>
          <a:lstStyle/>
          <a:p>
            <a:r>
              <a:rPr lang="en-US" b="0">
                <a:latin typeface="Garamond" pitchFamily="18" charset="0"/>
              </a:rPr>
              <a:t>Once approved, the Investigation is sent to the CDC</a:t>
            </a:r>
          </a:p>
        </p:txBody>
      </p:sp>
      <p:pic>
        <p:nvPicPr>
          <p:cNvPr id="29" name="Picture 40" descr="Picture1"/>
          <p:cNvPicPr>
            <a:picLocks noChangeAspect="1" noChangeArrowheads="1"/>
          </p:cNvPicPr>
          <p:nvPr/>
        </p:nvPicPr>
        <p:blipFill>
          <a:blip r:embed="rId10" cstate="print"/>
          <a:srcRect/>
          <a:stretch>
            <a:fillRect/>
          </a:stretch>
        </p:blipFill>
        <p:spPr bwMode="auto">
          <a:xfrm>
            <a:off x="1524000" y="2057400"/>
            <a:ext cx="685800" cy="560388"/>
          </a:xfrm>
          <a:prstGeom prst="rect">
            <a:avLst/>
          </a:prstGeom>
          <a:noFill/>
          <a:ln w="9525">
            <a:noFill/>
            <a:miter lim="800000"/>
            <a:headEnd/>
            <a:tailEnd/>
          </a:ln>
        </p:spPr>
      </p:pic>
      <p:sp>
        <p:nvSpPr>
          <p:cNvPr id="30" name="Text Box 42"/>
          <p:cNvSpPr txBox="1">
            <a:spLocks noChangeArrowheads="1"/>
          </p:cNvSpPr>
          <p:nvPr/>
        </p:nvSpPr>
        <p:spPr bwMode="auto">
          <a:xfrm>
            <a:off x="2133600" y="3124200"/>
            <a:ext cx="4800600" cy="457200"/>
          </a:xfrm>
          <a:prstGeom prst="rect">
            <a:avLst/>
          </a:prstGeom>
          <a:noFill/>
          <a:ln w="9525">
            <a:noFill/>
            <a:miter lim="800000"/>
            <a:headEnd/>
            <a:tailEnd/>
          </a:ln>
        </p:spPr>
        <p:txBody>
          <a:bodyPr>
            <a:spAutoFit/>
          </a:bodyPr>
          <a:lstStyle/>
          <a:p>
            <a:pPr>
              <a:spcBef>
                <a:spcPct val="50000"/>
              </a:spcBef>
            </a:pPr>
            <a:r>
              <a:rPr lang="en-US" sz="2400" i="1" dirty="0">
                <a:latin typeface="Garamond" pitchFamily="18" charset="0"/>
              </a:rPr>
              <a:t>Paperless Electronic Data Flow!!!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xit" presetSubtype="10" fill="hold" grpId="1" nodeType="withEffect">
                                  <p:stCondLst>
                                    <p:cond delay="0"/>
                                  </p:stCondLst>
                                  <p:childTnLst>
                                    <p:animEffect transition="out" filter="blinds(horizont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63" presetClass="path" presetSubtype="0" accel="50000" decel="50000" fill="hold" nodeType="withEffect">
                                  <p:stCondLst>
                                    <p:cond delay="0"/>
                                  </p:stCondLst>
                                  <p:childTnLst>
                                    <p:animMotion origin="layout" path="M -2.5E-6 1.09827E-6 L 0.43177 -0.01318 " pathEditMode="relative" rAng="0" ptsTypes="AA">
                                      <p:cBhvr>
                                        <p:cTn id="21" dur="2000" fill="hold"/>
                                        <p:tgtEl>
                                          <p:spTgt spid="11"/>
                                        </p:tgtEl>
                                        <p:attrNameLst>
                                          <p:attrName>ppt_x</p:attrName>
                                          <p:attrName>ppt_y</p:attrName>
                                        </p:attrNameLst>
                                      </p:cBhvr>
                                      <p:rCtr x="216" y="-7"/>
                                    </p:animMotion>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4"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ox(in)">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500"/>
                            </p:stCondLst>
                            <p:childTnLst>
                              <p:par>
                                <p:cTn id="57" presetID="3"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par>
                                <p:cTn id="60" presetID="3" presetClass="entr" presetSubtype="1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par>
                          <p:cTn id="63" fill="hold">
                            <p:stCondLst>
                              <p:cond delay="1000"/>
                            </p:stCondLst>
                            <p:childTnLst>
                              <p:par>
                                <p:cTn id="64" presetID="0" presetClass="path" presetSubtype="0" accel="50000" decel="50000" fill="hold" nodeType="afterEffect">
                                  <p:stCondLst>
                                    <p:cond delay="0"/>
                                  </p:stCondLst>
                                  <p:childTnLst>
                                    <p:animMotion origin="layout" path="M -3.33333E-6 1.50289E-6 L -0.25833 0.19977 " pathEditMode="relative" rAng="0" ptsTypes="AA">
                                      <p:cBhvr>
                                        <p:cTn id="65" dur="1000" fill="hold"/>
                                        <p:tgtEl>
                                          <p:spTgt spid="8"/>
                                        </p:tgtEl>
                                        <p:attrNameLst>
                                          <p:attrName>ppt_x</p:attrName>
                                          <p:attrName>ppt_y</p:attrName>
                                        </p:attrNameLst>
                                      </p:cBhvr>
                                      <p:rCtr x="-129" y="100"/>
                                    </p:animMotion>
                                  </p:childTnLst>
                                </p:cTn>
                              </p:par>
                            </p:childTnLst>
                          </p:cTn>
                        </p:par>
                        <p:par>
                          <p:cTn id="66" fill="hold">
                            <p:stCondLst>
                              <p:cond delay="2000"/>
                            </p:stCondLst>
                            <p:childTnLst>
                              <p:par>
                                <p:cTn id="67" presetID="4" presetClass="exit" presetSubtype="16" fill="hold" nodeType="afterEffect">
                                  <p:stCondLst>
                                    <p:cond delay="0"/>
                                  </p:stCondLst>
                                  <p:childTnLst>
                                    <p:animEffect transition="out" filter="box(in)">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3" presetClass="entr" presetSubtype="1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2" presetClass="entr" presetSubtype="4"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par>
                                <p:cTn id="82" presetID="4" presetClass="entr" presetSubtype="16"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ox(in)">
                                      <p:cBhvr>
                                        <p:cTn id="84" dur="1000"/>
                                        <p:tgtEl>
                                          <p:spTgt spid="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par>
                          <p:cTn id="88" fill="hold">
                            <p:stCondLst>
                              <p:cond delay="1000"/>
                            </p:stCondLst>
                            <p:childTnLst>
                              <p:par>
                                <p:cTn id="89" presetID="0" presetClass="path" presetSubtype="0" accel="50000" decel="50000" fill="hold" nodeType="afterEffect">
                                  <p:stCondLst>
                                    <p:cond delay="0"/>
                                  </p:stCondLst>
                                  <p:childTnLst>
                                    <p:animMotion origin="layout" path="M -3.33333E-6 -4.21965E-6 L -0.23333 -0.08878 " pathEditMode="relative" rAng="0" ptsTypes="AA">
                                      <p:cBhvr>
                                        <p:cTn id="90" dur="3000" fill="hold"/>
                                        <p:tgtEl>
                                          <p:spTgt spid="24"/>
                                        </p:tgtEl>
                                        <p:attrNameLst>
                                          <p:attrName>ppt_x</p:attrName>
                                          <p:attrName>ppt_y</p:attrName>
                                        </p:attrNameLst>
                                      </p:cBhvr>
                                      <p:rCtr x="-117" y="-44"/>
                                    </p:animMotion>
                                  </p:childTnLst>
                                </p:cTn>
                              </p:par>
                            </p:childTnLst>
                          </p:cTn>
                        </p:par>
                        <p:par>
                          <p:cTn id="91" fill="hold">
                            <p:stCondLst>
                              <p:cond delay="4000"/>
                            </p:stCondLst>
                            <p:childTnLst>
                              <p:par>
                                <p:cTn id="92" presetID="4" presetClass="exit" presetSubtype="16" fill="hold" nodeType="afterEffect">
                                  <p:stCondLst>
                                    <p:cond delay="0"/>
                                  </p:stCondLst>
                                  <p:childTnLst>
                                    <p:animEffect transition="out" filter="box(in)">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diamond(in)">
                                      <p:cBhvr>
                                        <p:cTn id="102" dur="1000"/>
                                        <p:tgtEl>
                                          <p:spTgt spid="29"/>
                                        </p:tgtEl>
                                      </p:cBhvr>
                                    </p:animEffect>
                                  </p:childTnLst>
                                </p:cTn>
                              </p:par>
                            </p:childTnLst>
                          </p:cTn>
                        </p:par>
                        <p:par>
                          <p:cTn id="103" fill="hold">
                            <p:stCondLst>
                              <p:cond delay="1000"/>
                            </p:stCondLst>
                            <p:childTnLst>
                              <p:par>
                                <p:cTn id="104" presetID="0" presetClass="path" presetSubtype="0" accel="50000" decel="50000" fill="hold" nodeType="afterEffect">
                                  <p:stCondLst>
                                    <p:cond delay="0"/>
                                  </p:stCondLst>
                                  <p:childTnLst>
                                    <p:animMotion origin="layout" path="M -2.22222E-6 3.17919E-6 C 0.26632 0.02404 0.53281 0.04809 0.57621 0.10982 C 0.61962 0.17156 0.35972 0.34312 0.26024 0.36994 C 0.16076 0.39676 0.025 0.28716 -0.02066 0.27052 " pathEditMode="relative" ptsTypes="aaaA">
                                      <p:cBhvr>
                                        <p:cTn id="105" dur="2000" fill="hold"/>
                                        <p:tgtEl>
                                          <p:spTgt spid="29"/>
                                        </p:tgtEl>
                                        <p:attrNameLst>
                                          <p:attrName>ppt_x</p:attrName>
                                          <p:attrName>ppt_y</p:attrName>
                                        </p:attrNameLst>
                                      </p:cBhvr>
                                    </p:animMotion>
                                  </p:childTnLst>
                                </p:cTn>
                              </p:par>
                            </p:childTnLst>
                          </p:cTn>
                        </p:par>
                        <p:par>
                          <p:cTn id="106" fill="hold">
                            <p:stCondLst>
                              <p:cond delay="3000"/>
                            </p:stCondLst>
                            <p:childTnLst>
                              <p:par>
                                <p:cTn id="107" presetID="8" presetClass="exit" presetSubtype="16" fill="hold" nodeType="afterEffect">
                                  <p:stCondLst>
                                    <p:cond delay="0"/>
                                  </p:stCondLst>
                                  <p:childTnLst>
                                    <p:animEffect transition="out" filter="diamond(in)">
                                      <p:cBhvr>
                                        <p:cTn id="108" dur="1000"/>
                                        <p:tgtEl>
                                          <p:spTgt spid="29"/>
                                        </p:tgtEl>
                                      </p:cBhvr>
                                    </p:animEffect>
                                    <p:set>
                                      <p:cBhvr>
                                        <p:cTn id="109" dur="1" fill="hold">
                                          <p:stCondLst>
                                            <p:cond delay="999"/>
                                          </p:stCondLst>
                                        </p:cTn>
                                        <p:tgtEl>
                                          <p:spTgt spid="29"/>
                                        </p:tgtEl>
                                        <p:attrNameLst>
                                          <p:attrName>style.visibility</p:attrName>
                                        </p:attrNameLst>
                                      </p:cBhvr>
                                      <p:to>
                                        <p:strVal val="hidden"/>
                                      </p:to>
                                    </p:set>
                                  </p:childTnLst>
                                </p:cTn>
                              </p:par>
                            </p:childTnLst>
                          </p:cTn>
                        </p:par>
                        <p:par>
                          <p:cTn id="110" fill="hold">
                            <p:stCondLst>
                              <p:cond delay="4000"/>
                            </p:stCondLst>
                            <p:childTnLst>
                              <p:par>
                                <p:cTn id="111" presetID="2" presetClass="entr" presetSubtype="8"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0-#ppt_w/2"/>
                                          </p:val>
                                        </p:tav>
                                        <p:tav tm="100000">
                                          <p:val>
                                            <p:strVal val="#ppt_x"/>
                                          </p:val>
                                        </p:tav>
                                      </p:tavLst>
                                    </p:anim>
                                    <p:anim calcmode="lin" valueType="num">
                                      <p:cBhvr additive="base">
                                        <p:cTn id="114" dur="500" fill="hold"/>
                                        <p:tgtEl>
                                          <p:spTgt spid="30"/>
                                        </p:tgtEl>
                                        <p:attrNameLst>
                                          <p:attrName>ppt_y</p:attrName>
                                        </p:attrNameLst>
                                      </p:cBhvr>
                                      <p:tavLst>
                                        <p:tav tm="0">
                                          <p:val>
                                            <p:strVal val="#ppt_y"/>
                                          </p:val>
                                        </p:tav>
                                        <p:tav tm="100000">
                                          <p:val>
                                            <p:strVal val="#ppt_y"/>
                                          </p:val>
                                        </p:tav>
                                      </p:tavLst>
                                    </p:anim>
                                  </p:childTnLst>
                                </p:cTn>
                              </p:par>
                            </p:childTnLst>
                          </p:cTn>
                        </p:par>
                        <p:par>
                          <p:cTn id="115" fill="hold">
                            <p:stCondLst>
                              <p:cond delay="4500"/>
                            </p:stCondLst>
                            <p:childTnLst>
                              <p:par>
                                <p:cTn id="116" presetID="8" presetClass="emph" presetSubtype="0" fill="hold" grpId="1" nodeType="afterEffect">
                                  <p:stCondLst>
                                    <p:cond delay="0"/>
                                  </p:stCondLst>
                                  <p:childTnLst>
                                    <p:animRot by="21600000">
                                      <p:cBhvr>
                                        <p:cTn id="117"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5" grpId="0"/>
      <p:bldP spid="15" grpId="1"/>
      <p:bldP spid="19" grpId="0"/>
      <p:bldP spid="19" grpId="1"/>
      <p:bldP spid="23" grpId="0"/>
      <p:bldP spid="23" grpId="1"/>
      <p:bldP spid="28" grpId="0"/>
      <p:bldP spid="28" grpId="1"/>
      <p:bldP spid="30" grpId="0"/>
      <p:bldP spid="3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1"/>
          <p:cNvGrpSpPr>
            <a:grpSpLocks/>
          </p:cNvGrpSpPr>
          <p:nvPr/>
        </p:nvGrpSpPr>
        <p:grpSpPr bwMode="auto">
          <a:xfrm>
            <a:off x="7543800" y="4953000"/>
            <a:ext cx="1447800" cy="1425575"/>
            <a:chOff x="4752" y="3120"/>
            <a:chExt cx="912" cy="898"/>
          </a:xfrm>
        </p:grpSpPr>
        <p:pic>
          <p:nvPicPr>
            <p:cNvPr id="55" name="Picture 3" descr="inbox"/>
            <p:cNvPicPr>
              <a:picLocks noChangeAspect="1" noChangeArrowheads="1"/>
            </p:cNvPicPr>
            <p:nvPr/>
          </p:nvPicPr>
          <p:blipFill>
            <a:blip r:embed="rId2" cstate="print"/>
            <a:srcRect/>
            <a:stretch>
              <a:fillRect/>
            </a:stretch>
          </p:blipFill>
          <p:spPr bwMode="auto">
            <a:xfrm>
              <a:off x="4752" y="3120"/>
              <a:ext cx="912" cy="898"/>
            </a:xfrm>
            <a:prstGeom prst="rect">
              <a:avLst/>
            </a:prstGeom>
            <a:noFill/>
            <a:ln w="9525">
              <a:noFill/>
              <a:miter lim="800000"/>
              <a:headEnd/>
              <a:tailEnd/>
            </a:ln>
          </p:spPr>
        </p:pic>
        <p:sp>
          <p:nvSpPr>
            <p:cNvPr id="56" name="Text Box 4"/>
            <p:cNvSpPr txBox="1">
              <a:spLocks noChangeArrowheads="1"/>
            </p:cNvSpPr>
            <p:nvPr/>
          </p:nvSpPr>
          <p:spPr bwMode="auto">
            <a:xfrm rot="710919">
              <a:off x="4757" y="3464"/>
              <a:ext cx="583"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State Inbox 1</a:t>
              </a:r>
            </a:p>
          </p:txBody>
        </p:sp>
      </p:grpSp>
      <p:grpSp>
        <p:nvGrpSpPr>
          <p:cNvPr id="57" name="Group 5"/>
          <p:cNvGrpSpPr>
            <a:grpSpLocks/>
          </p:cNvGrpSpPr>
          <p:nvPr/>
        </p:nvGrpSpPr>
        <p:grpSpPr bwMode="auto">
          <a:xfrm>
            <a:off x="3048000" y="4876800"/>
            <a:ext cx="1447800" cy="1425575"/>
            <a:chOff x="1920" y="3072"/>
            <a:chExt cx="912" cy="898"/>
          </a:xfrm>
        </p:grpSpPr>
        <p:pic>
          <p:nvPicPr>
            <p:cNvPr id="58" name="Picture 6" descr="inbox"/>
            <p:cNvPicPr>
              <a:picLocks noChangeAspect="1" noChangeArrowheads="1"/>
            </p:cNvPicPr>
            <p:nvPr/>
          </p:nvPicPr>
          <p:blipFill>
            <a:blip r:embed="rId3" cstate="print"/>
            <a:srcRect/>
            <a:stretch>
              <a:fillRect/>
            </a:stretch>
          </p:blipFill>
          <p:spPr bwMode="auto">
            <a:xfrm>
              <a:off x="1920" y="3072"/>
              <a:ext cx="912" cy="898"/>
            </a:xfrm>
            <a:prstGeom prst="rect">
              <a:avLst/>
            </a:prstGeom>
            <a:noFill/>
            <a:ln w="9525">
              <a:noFill/>
              <a:miter lim="800000"/>
              <a:headEnd/>
              <a:tailEnd/>
            </a:ln>
          </p:spPr>
        </p:pic>
        <p:sp>
          <p:nvSpPr>
            <p:cNvPr id="59" name="Text Box 7"/>
            <p:cNvSpPr txBox="1">
              <a:spLocks noChangeArrowheads="1"/>
            </p:cNvSpPr>
            <p:nvPr/>
          </p:nvSpPr>
          <p:spPr bwMode="auto">
            <a:xfrm rot="1066229">
              <a:off x="1973" y="3425"/>
              <a:ext cx="523"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In Progress</a:t>
              </a:r>
            </a:p>
          </p:txBody>
        </p:sp>
      </p:grpSp>
      <p:sp>
        <p:nvSpPr>
          <p:cNvPr id="60" name="Text Box 8"/>
          <p:cNvSpPr txBox="1">
            <a:spLocks noChangeArrowheads="1"/>
          </p:cNvSpPr>
          <p:nvPr/>
        </p:nvSpPr>
        <p:spPr bwMode="auto">
          <a:xfrm>
            <a:off x="-1295400" y="152400"/>
            <a:ext cx="9136540" cy="338554"/>
          </a:xfrm>
          <a:prstGeom prst="rect">
            <a:avLst/>
          </a:prstGeom>
          <a:noFill/>
          <a:ln w="9525" algn="ctr">
            <a:noFill/>
            <a:miter lim="800000"/>
            <a:headEnd/>
            <a:tailEnd/>
          </a:ln>
        </p:spPr>
        <p:txBody>
          <a:bodyPr wrap="none">
            <a:spAutoFit/>
          </a:bodyPr>
          <a:lstStyle/>
          <a:p>
            <a:pPr algn="ctr" eaLnBrk="1" hangingPunct="1"/>
            <a:r>
              <a:rPr lang="en-US" sz="1000" b="0" dirty="0">
                <a:latin typeface="Arial" charset="0"/>
              </a:rPr>
              <a:t>   				</a:t>
            </a:r>
            <a:r>
              <a:rPr lang="en-US" sz="1600" b="0" dirty="0">
                <a:latin typeface="Arial" charset="0"/>
              </a:rPr>
              <a:t>	</a:t>
            </a:r>
            <a:r>
              <a:rPr lang="en-US" sz="1600" b="0" dirty="0" smtClean="0">
                <a:latin typeface="Arial" charset="0"/>
              </a:rPr>
              <a:t>MONITOR, INVESTIGATE and REPORT NNDs in ALNBS</a:t>
            </a:r>
            <a:endParaRPr lang="en-US" sz="1600" dirty="0">
              <a:latin typeface="Arial" charset="0"/>
            </a:endParaRPr>
          </a:p>
        </p:txBody>
      </p:sp>
      <p:sp>
        <p:nvSpPr>
          <p:cNvPr id="62" name="Text Box 10"/>
          <p:cNvSpPr txBox="1">
            <a:spLocks noChangeArrowheads="1"/>
          </p:cNvSpPr>
          <p:nvPr/>
        </p:nvSpPr>
        <p:spPr bwMode="auto">
          <a:xfrm>
            <a:off x="990600" y="533400"/>
            <a:ext cx="2133600" cy="244475"/>
          </a:xfrm>
          <a:prstGeom prst="rect">
            <a:avLst/>
          </a:prstGeom>
          <a:noFill/>
          <a:ln w="9525" algn="ctr">
            <a:noFill/>
            <a:miter lim="800000"/>
            <a:headEnd/>
            <a:tailEnd/>
          </a:ln>
        </p:spPr>
        <p:txBody>
          <a:bodyPr>
            <a:spAutoFit/>
          </a:bodyPr>
          <a:lstStyle/>
          <a:p>
            <a:pPr algn="ctr" eaLnBrk="1" hangingPunct="1">
              <a:spcBef>
                <a:spcPct val="50000"/>
              </a:spcBef>
            </a:pPr>
            <a:r>
              <a:rPr lang="en-US" sz="1000">
                <a:solidFill>
                  <a:srgbClr val="FF0000"/>
                </a:solidFill>
                <a:latin typeface="Arial" charset="0"/>
              </a:rPr>
              <a:t>New Lab / Morbidity Reports</a:t>
            </a:r>
          </a:p>
        </p:txBody>
      </p:sp>
      <p:sp>
        <p:nvSpPr>
          <p:cNvPr id="63" name="Text Box 11"/>
          <p:cNvSpPr txBox="1">
            <a:spLocks noChangeArrowheads="1"/>
          </p:cNvSpPr>
          <p:nvPr/>
        </p:nvSpPr>
        <p:spPr bwMode="auto">
          <a:xfrm>
            <a:off x="3124200" y="1752600"/>
            <a:ext cx="1697038" cy="244475"/>
          </a:xfrm>
          <a:prstGeom prst="rect">
            <a:avLst/>
          </a:prstGeom>
          <a:noFill/>
          <a:ln w="9525" algn="ctr">
            <a:noFill/>
            <a:miter lim="800000"/>
            <a:headEnd/>
            <a:tailEnd/>
          </a:ln>
        </p:spPr>
        <p:txBody>
          <a:bodyPr>
            <a:spAutoFit/>
          </a:bodyPr>
          <a:lstStyle/>
          <a:p>
            <a:pPr algn="ctr" eaLnBrk="1" hangingPunct="1"/>
            <a:r>
              <a:rPr lang="en-US" sz="1000">
                <a:solidFill>
                  <a:srgbClr val="FF0000"/>
                </a:solidFill>
                <a:latin typeface="Arial" charset="0"/>
              </a:rPr>
              <a:t>Marked As Reviewed</a:t>
            </a:r>
          </a:p>
        </p:txBody>
      </p:sp>
      <p:sp>
        <p:nvSpPr>
          <p:cNvPr id="64" name="Text Box 12"/>
          <p:cNvSpPr txBox="1">
            <a:spLocks noChangeArrowheads="1"/>
          </p:cNvSpPr>
          <p:nvPr/>
        </p:nvSpPr>
        <p:spPr bwMode="auto">
          <a:xfrm>
            <a:off x="0" y="2743200"/>
            <a:ext cx="2133600" cy="244475"/>
          </a:xfrm>
          <a:prstGeom prst="rect">
            <a:avLst/>
          </a:prstGeom>
          <a:noFill/>
          <a:ln w="9525" algn="ctr">
            <a:noFill/>
            <a:miter lim="800000"/>
            <a:headEnd/>
            <a:tailEnd/>
          </a:ln>
        </p:spPr>
        <p:txBody>
          <a:bodyPr>
            <a:spAutoFit/>
          </a:bodyPr>
          <a:lstStyle/>
          <a:p>
            <a:pPr algn="ctr" eaLnBrk="1" hangingPunct="1">
              <a:spcBef>
                <a:spcPct val="50000"/>
              </a:spcBef>
            </a:pPr>
            <a:r>
              <a:rPr lang="en-US" sz="1000" dirty="0">
                <a:solidFill>
                  <a:srgbClr val="FF0000"/>
                </a:solidFill>
                <a:latin typeface="Arial" charset="0"/>
              </a:rPr>
              <a:t>New Lab / Morbidity Reports</a:t>
            </a:r>
          </a:p>
        </p:txBody>
      </p:sp>
      <p:sp>
        <p:nvSpPr>
          <p:cNvPr id="65" name="Text Box 13"/>
          <p:cNvSpPr txBox="1">
            <a:spLocks noChangeArrowheads="1"/>
          </p:cNvSpPr>
          <p:nvPr/>
        </p:nvSpPr>
        <p:spPr bwMode="auto">
          <a:xfrm>
            <a:off x="3246438" y="3759200"/>
            <a:ext cx="1379537" cy="244475"/>
          </a:xfrm>
          <a:prstGeom prst="rect">
            <a:avLst/>
          </a:prstGeom>
          <a:noFill/>
          <a:ln w="9525" algn="ctr">
            <a:noFill/>
            <a:miter lim="800000"/>
            <a:headEnd/>
            <a:tailEnd/>
          </a:ln>
        </p:spPr>
        <p:txBody>
          <a:bodyPr wrap="none">
            <a:spAutoFit/>
          </a:bodyPr>
          <a:lstStyle/>
          <a:p>
            <a:pPr algn="ctr" eaLnBrk="1" hangingPunct="1"/>
            <a:r>
              <a:rPr lang="en-US" sz="1000">
                <a:solidFill>
                  <a:srgbClr val="FF0000"/>
                </a:solidFill>
                <a:latin typeface="Arial" charset="0"/>
              </a:rPr>
              <a:t>Transfer Ownership</a:t>
            </a:r>
          </a:p>
        </p:txBody>
      </p:sp>
      <p:sp>
        <p:nvSpPr>
          <p:cNvPr id="66" name="Text Box 14"/>
          <p:cNvSpPr txBox="1">
            <a:spLocks noChangeArrowheads="1"/>
          </p:cNvSpPr>
          <p:nvPr/>
        </p:nvSpPr>
        <p:spPr bwMode="auto">
          <a:xfrm>
            <a:off x="1219200" y="2286000"/>
            <a:ext cx="1447833" cy="400110"/>
          </a:xfrm>
          <a:prstGeom prst="rect">
            <a:avLst/>
          </a:prstGeom>
          <a:noFill/>
          <a:ln w="9525" algn="ctr">
            <a:noFill/>
            <a:miter lim="800000"/>
            <a:headEnd/>
            <a:tailEnd/>
          </a:ln>
        </p:spPr>
        <p:txBody>
          <a:bodyPr wrap="none">
            <a:spAutoFit/>
          </a:bodyPr>
          <a:lstStyle/>
          <a:p>
            <a:pPr algn="ctr" eaLnBrk="1" hangingPunct="1"/>
            <a:r>
              <a:rPr lang="en-US" sz="1000" b="0" dirty="0" smtClean="0">
                <a:latin typeface="Arial" charset="0"/>
              </a:rPr>
              <a:t>Documents Requiring </a:t>
            </a:r>
            <a:endParaRPr lang="en-US" sz="1000" b="0" dirty="0">
              <a:latin typeface="Arial" charset="0"/>
            </a:endParaRPr>
          </a:p>
          <a:p>
            <a:pPr algn="ctr" eaLnBrk="1" hangingPunct="1"/>
            <a:r>
              <a:rPr lang="en-US" sz="1000" b="0" dirty="0">
                <a:latin typeface="Arial" charset="0"/>
              </a:rPr>
              <a:t>Review Queue</a:t>
            </a:r>
          </a:p>
        </p:txBody>
      </p:sp>
      <p:sp>
        <p:nvSpPr>
          <p:cNvPr id="67" name="Text Box 15"/>
          <p:cNvSpPr txBox="1">
            <a:spLocks noChangeArrowheads="1"/>
          </p:cNvSpPr>
          <p:nvPr/>
        </p:nvSpPr>
        <p:spPr bwMode="auto">
          <a:xfrm>
            <a:off x="5410200" y="2209800"/>
            <a:ext cx="458788" cy="244475"/>
          </a:xfrm>
          <a:prstGeom prst="rect">
            <a:avLst/>
          </a:prstGeom>
          <a:noFill/>
          <a:ln w="9525" algn="ctr">
            <a:noFill/>
            <a:miter lim="800000"/>
            <a:headEnd/>
            <a:tailEnd/>
          </a:ln>
        </p:spPr>
        <p:txBody>
          <a:bodyPr wrap="none">
            <a:spAutoFit/>
          </a:bodyPr>
          <a:lstStyle/>
          <a:p>
            <a:pPr algn="ctr" eaLnBrk="1" hangingPunct="1"/>
            <a:r>
              <a:rPr lang="en-US" sz="1000" b="0">
                <a:latin typeface="Arial" charset="0"/>
              </a:rPr>
              <a:t>Filed</a:t>
            </a:r>
          </a:p>
        </p:txBody>
      </p:sp>
      <p:sp>
        <p:nvSpPr>
          <p:cNvPr id="68" name="Text Box 16"/>
          <p:cNvSpPr txBox="1">
            <a:spLocks noChangeArrowheads="1"/>
          </p:cNvSpPr>
          <p:nvPr/>
        </p:nvSpPr>
        <p:spPr bwMode="auto">
          <a:xfrm>
            <a:off x="1371600" y="4343400"/>
            <a:ext cx="1412567" cy="400110"/>
          </a:xfrm>
          <a:prstGeom prst="rect">
            <a:avLst/>
          </a:prstGeom>
          <a:noFill/>
          <a:ln w="9525" algn="ctr">
            <a:noFill/>
            <a:miter lim="800000"/>
            <a:headEnd/>
            <a:tailEnd/>
          </a:ln>
        </p:spPr>
        <p:txBody>
          <a:bodyPr wrap="none">
            <a:spAutoFit/>
          </a:bodyPr>
          <a:lstStyle/>
          <a:p>
            <a:pPr algn="ctr" eaLnBrk="1" hangingPunct="1"/>
            <a:r>
              <a:rPr lang="en-US" sz="1000" dirty="0" smtClean="0">
                <a:latin typeface="Arial" charset="0"/>
              </a:rPr>
              <a:t>D</a:t>
            </a:r>
            <a:r>
              <a:rPr lang="en-US" sz="1000" b="0" dirty="0" smtClean="0">
                <a:latin typeface="Arial" charset="0"/>
              </a:rPr>
              <a:t>ocuments Requiring</a:t>
            </a:r>
            <a:endParaRPr lang="en-US" sz="1000" b="0" dirty="0">
              <a:latin typeface="Arial" charset="0"/>
            </a:endParaRPr>
          </a:p>
          <a:p>
            <a:pPr algn="ctr" eaLnBrk="1" hangingPunct="1"/>
            <a:r>
              <a:rPr lang="en-US" sz="1000" b="0" dirty="0">
                <a:latin typeface="Arial" charset="0"/>
              </a:rPr>
              <a:t>Review Queue</a:t>
            </a:r>
          </a:p>
        </p:txBody>
      </p:sp>
      <p:sp>
        <p:nvSpPr>
          <p:cNvPr id="69" name="Text Box 17"/>
          <p:cNvSpPr txBox="1">
            <a:spLocks noChangeArrowheads="1"/>
          </p:cNvSpPr>
          <p:nvPr/>
        </p:nvSpPr>
        <p:spPr bwMode="auto">
          <a:xfrm>
            <a:off x="4343400" y="4191000"/>
            <a:ext cx="1468438" cy="549275"/>
          </a:xfrm>
          <a:prstGeom prst="rect">
            <a:avLst/>
          </a:prstGeom>
          <a:noFill/>
          <a:ln w="9525" algn="ctr">
            <a:noFill/>
            <a:miter lim="800000"/>
            <a:headEnd/>
            <a:tailEnd/>
          </a:ln>
        </p:spPr>
        <p:txBody>
          <a:bodyPr>
            <a:spAutoFit/>
          </a:bodyPr>
          <a:lstStyle/>
          <a:p>
            <a:pPr algn="ctr" eaLnBrk="1" hangingPunct="1"/>
            <a:r>
              <a:rPr lang="en-US" sz="1000" b="0" dirty="0" smtClean="0">
                <a:latin typeface="Arial" charset="0"/>
              </a:rPr>
              <a:t>Documents Requiring</a:t>
            </a:r>
            <a:endParaRPr lang="en-US" sz="1000" b="0" dirty="0">
              <a:latin typeface="Arial" charset="0"/>
            </a:endParaRPr>
          </a:p>
          <a:p>
            <a:pPr algn="ctr" eaLnBrk="1" hangingPunct="1"/>
            <a:r>
              <a:rPr lang="en-US" sz="1000" b="0" dirty="0">
                <a:latin typeface="Arial" charset="0"/>
              </a:rPr>
              <a:t>Review Queue of </a:t>
            </a:r>
          </a:p>
          <a:p>
            <a:pPr algn="ctr" eaLnBrk="1" hangingPunct="1"/>
            <a:r>
              <a:rPr lang="en-US" sz="1000" b="0" dirty="0">
                <a:latin typeface="Arial" charset="0"/>
              </a:rPr>
              <a:t>transferred county /PA</a:t>
            </a:r>
          </a:p>
        </p:txBody>
      </p:sp>
      <p:sp>
        <p:nvSpPr>
          <p:cNvPr id="70" name="Text Box 18"/>
          <p:cNvSpPr txBox="1">
            <a:spLocks noChangeArrowheads="1"/>
          </p:cNvSpPr>
          <p:nvPr/>
        </p:nvSpPr>
        <p:spPr bwMode="auto">
          <a:xfrm>
            <a:off x="0" y="4648200"/>
            <a:ext cx="2133600" cy="244475"/>
          </a:xfrm>
          <a:prstGeom prst="rect">
            <a:avLst/>
          </a:prstGeom>
          <a:noFill/>
          <a:ln w="9525" algn="ctr">
            <a:noFill/>
            <a:miter lim="800000"/>
            <a:headEnd/>
            <a:tailEnd/>
          </a:ln>
        </p:spPr>
        <p:txBody>
          <a:bodyPr>
            <a:spAutoFit/>
          </a:bodyPr>
          <a:lstStyle/>
          <a:p>
            <a:pPr algn="ctr" eaLnBrk="1" hangingPunct="1">
              <a:spcBef>
                <a:spcPct val="50000"/>
              </a:spcBef>
            </a:pPr>
            <a:r>
              <a:rPr lang="en-US" sz="1000">
                <a:solidFill>
                  <a:srgbClr val="FF0000"/>
                </a:solidFill>
                <a:latin typeface="Arial" charset="0"/>
              </a:rPr>
              <a:t>New Lab / Morbidity Reports</a:t>
            </a:r>
          </a:p>
        </p:txBody>
      </p:sp>
      <p:sp>
        <p:nvSpPr>
          <p:cNvPr id="71" name="Text Box 19"/>
          <p:cNvSpPr txBox="1">
            <a:spLocks noChangeArrowheads="1"/>
          </p:cNvSpPr>
          <p:nvPr/>
        </p:nvSpPr>
        <p:spPr bwMode="auto">
          <a:xfrm>
            <a:off x="533400" y="6324600"/>
            <a:ext cx="1412566" cy="400110"/>
          </a:xfrm>
          <a:prstGeom prst="rect">
            <a:avLst/>
          </a:prstGeom>
          <a:noFill/>
          <a:ln w="9525" algn="ctr">
            <a:noFill/>
            <a:miter lim="800000"/>
            <a:headEnd/>
            <a:tailEnd/>
          </a:ln>
        </p:spPr>
        <p:txBody>
          <a:bodyPr wrap="none">
            <a:spAutoFit/>
          </a:bodyPr>
          <a:lstStyle/>
          <a:p>
            <a:pPr algn="ctr" eaLnBrk="1" hangingPunct="1"/>
            <a:r>
              <a:rPr lang="en-US" sz="1000" b="0" dirty="0" smtClean="0">
                <a:latin typeface="Arial" charset="0"/>
              </a:rPr>
              <a:t>Documents Requiring</a:t>
            </a:r>
            <a:endParaRPr lang="en-US" sz="1000" b="0" dirty="0">
              <a:latin typeface="Arial" charset="0"/>
            </a:endParaRPr>
          </a:p>
          <a:p>
            <a:pPr algn="ctr" eaLnBrk="1" hangingPunct="1"/>
            <a:r>
              <a:rPr lang="en-US" sz="1000" b="0" dirty="0">
                <a:latin typeface="Arial" charset="0"/>
              </a:rPr>
              <a:t>Review Queue</a:t>
            </a:r>
          </a:p>
        </p:txBody>
      </p:sp>
      <p:sp>
        <p:nvSpPr>
          <p:cNvPr id="72" name="Text Box 20"/>
          <p:cNvSpPr txBox="1">
            <a:spLocks noChangeArrowheads="1"/>
          </p:cNvSpPr>
          <p:nvPr/>
        </p:nvSpPr>
        <p:spPr bwMode="auto">
          <a:xfrm>
            <a:off x="1676400" y="5791200"/>
            <a:ext cx="1624013" cy="396875"/>
          </a:xfrm>
          <a:prstGeom prst="rect">
            <a:avLst/>
          </a:prstGeom>
          <a:noFill/>
          <a:ln w="9525" algn="ctr">
            <a:noFill/>
            <a:miter lim="800000"/>
            <a:headEnd/>
            <a:tailEnd/>
          </a:ln>
        </p:spPr>
        <p:txBody>
          <a:bodyPr>
            <a:spAutoFit/>
          </a:bodyPr>
          <a:lstStyle/>
          <a:p>
            <a:pPr algn="ctr" eaLnBrk="1" hangingPunct="1"/>
            <a:r>
              <a:rPr lang="en-US" sz="1000">
                <a:solidFill>
                  <a:srgbClr val="FF0000"/>
                </a:solidFill>
                <a:latin typeface="Arial" charset="0"/>
              </a:rPr>
              <a:t>Create and Open </a:t>
            </a:r>
          </a:p>
          <a:p>
            <a:pPr algn="ctr" eaLnBrk="1" hangingPunct="1"/>
            <a:r>
              <a:rPr lang="en-US" sz="1000">
                <a:solidFill>
                  <a:srgbClr val="FF0000"/>
                </a:solidFill>
                <a:latin typeface="Arial" charset="0"/>
              </a:rPr>
              <a:t>Investigation</a:t>
            </a:r>
          </a:p>
        </p:txBody>
      </p:sp>
      <p:sp>
        <p:nvSpPr>
          <p:cNvPr id="73" name="Text Box 21"/>
          <p:cNvSpPr txBox="1">
            <a:spLocks noChangeArrowheads="1"/>
          </p:cNvSpPr>
          <p:nvPr/>
        </p:nvSpPr>
        <p:spPr bwMode="auto">
          <a:xfrm>
            <a:off x="2971800" y="6308725"/>
            <a:ext cx="1468438" cy="396875"/>
          </a:xfrm>
          <a:prstGeom prst="rect">
            <a:avLst/>
          </a:prstGeom>
          <a:noFill/>
          <a:ln w="9525" algn="ctr">
            <a:noFill/>
            <a:miter lim="800000"/>
            <a:headEnd/>
            <a:tailEnd/>
          </a:ln>
        </p:spPr>
        <p:txBody>
          <a:bodyPr>
            <a:spAutoFit/>
          </a:bodyPr>
          <a:lstStyle/>
          <a:p>
            <a:pPr algn="ctr" eaLnBrk="1" hangingPunct="1"/>
            <a:r>
              <a:rPr lang="en-US" sz="1000" dirty="0" smtClean="0">
                <a:latin typeface="Arial" charset="0"/>
              </a:rPr>
              <a:t>O</a:t>
            </a:r>
            <a:r>
              <a:rPr lang="en-US" sz="1000" b="0" dirty="0" smtClean="0">
                <a:latin typeface="Arial" charset="0"/>
              </a:rPr>
              <a:t>pen</a:t>
            </a:r>
            <a:endParaRPr lang="en-US" sz="1000" b="0" dirty="0">
              <a:latin typeface="Arial" charset="0"/>
            </a:endParaRPr>
          </a:p>
          <a:p>
            <a:pPr algn="ctr" eaLnBrk="1" hangingPunct="1"/>
            <a:r>
              <a:rPr lang="en-US" sz="1000" b="0" dirty="0">
                <a:latin typeface="Arial" charset="0"/>
              </a:rPr>
              <a:t>Investigations</a:t>
            </a:r>
          </a:p>
        </p:txBody>
      </p:sp>
      <p:sp>
        <p:nvSpPr>
          <p:cNvPr id="74" name="Text Box 22"/>
          <p:cNvSpPr txBox="1">
            <a:spLocks noChangeArrowheads="1"/>
          </p:cNvSpPr>
          <p:nvPr/>
        </p:nvSpPr>
        <p:spPr bwMode="auto">
          <a:xfrm>
            <a:off x="5029200" y="6461125"/>
            <a:ext cx="1468438" cy="396875"/>
          </a:xfrm>
          <a:prstGeom prst="rect">
            <a:avLst/>
          </a:prstGeom>
          <a:noFill/>
          <a:ln w="9525" algn="ctr">
            <a:noFill/>
            <a:miter lim="800000"/>
            <a:headEnd/>
            <a:tailEnd/>
          </a:ln>
        </p:spPr>
        <p:txBody>
          <a:bodyPr>
            <a:spAutoFit/>
          </a:bodyPr>
          <a:lstStyle/>
          <a:p>
            <a:pPr algn="ctr" eaLnBrk="1" hangingPunct="1"/>
            <a:r>
              <a:rPr lang="en-US" sz="1000" b="0">
                <a:latin typeface="Arial" charset="0"/>
              </a:rPr>
              <a:t>Rejected Notifications </a:t>
            </a:r>
          </a:p>
          <a:p>
            <a:pPr algn="ctr" eaLnBrk="1" hangingPunct="1"/>
            <a:r>
              <a:rPr lang="en-US" sz="1000" b="0">
                <a:latin typeface="Arial" charset="0"/>
              </a:rPr>
              <a:t>Queue</a:t>
            </a:r>
          </a:p>
        </p:txBody>
      </p:sp>
      <p:sp>
        <p:nvSpPr>
          <p:cNvPr id="75" name="Text Box 23"/>
          <p:cNvSpPr txBox="1">
            <a:spLocks noChangeArrowheads="1"/>
          </p:cNvSpPr>
          <p:nvPr/>
        </p:nvSpPr>
        <p:spPr bwMode="auto">
          <a:xfrm>
            <a:off x="7675563" y="6461125"/>
            <a:ext cx="1468437" cy="396875"/>
          </a:xfrm>
          <a:prstGeom prst="rect">
            <a:avLst/>
          </a:prstGeom>
          <a:noFill/>
          <a:ln w="9525" algn="ctr">
            <a:noFill/>
            <a:miter lim="800000"/>
            <a:headEnd/>
            <a:tailEnd/>
          </a:ln>
        </p:spPr>
        <p:txBody>
          <a:bodyPr>
            <a:spAutoFit/>
          </a:bodyPr>
          <a:lstStyle/>
          <a:p>
            <a:pPr algn="ctr" eaLnBrk="1" hangingPunct="1"/>
            <a:r>
              <a:rPr lang="en-US" sz="1000" b="0">
                <a:latin typeface="Arial" charset="0"/>
              </a:rPr>
              <a:t>Approval for Initial</a:t>
            </a:r>
          </a:p>
          <a:p>
            <a:pPr algn="ctr" eaLnBrk="1" hangingPunct="1"/>
            <a:r>
              <a:rPr lang="en-US" sz="1000" b="0">
                <a:latin typeface="Arial" charset="0"/>
              </a:rPr>
              <a:t>Notifications Queue</a:t>
            </a:r>
          </a:p>
        </p:txBody>
      </p:sp>
      <p:sp>
        <p:nvSpPr>
          <p:cNvPr id="76" name="Text Box 24"/>
          <p:cNvSpPr txBox="1">
            <a:spLocks noChangeArrowheads="1"/>
          </p:cNvSpPr>
          <p:nvPr/>
        </p:nvSpPr>
        <p:spPr bwMode="auto">
          <a:xfrm>
            <a:off x="5867400" y="4648200"/>
            <a:ext cx="1624013" cy="396875"/>
          </a:xfrm>
          <a:prstGeom prst="rect">
            <a:avLst/>
          </a:prstGeom>
          <a:noFill/>
          <a:ln w="9525" algn="ctr">
            <a:noFill/>
            <a:miter lim="800000"/>
            <a:headEnd/>
            <a:tailEnd/>
          </a:ln>
        </p:spPr>
        <p:txBody>
          <a:bodyPr>
            <a:spAutoFit/>
          </a:bodyPr>
          <a:lstStyle/>
          <a:p>
            <a:pPr algn="ctr" eaLnBrk="1" hangingPunct="1"/>
            <a:r>
              <a:rPr lang="en-US" sz="1000">
                <a:solidFill>
                  <a:srgbClr val="FF0000"/>
                </a:solidFill>
                <a:latin typeface="Arial" charset="0"/>
              </a:rPr>
              <a:t>Close Investigation</a:t>
            </a:r>
          </a:p>
          <a:p>
            <a:pPr algn="ctr" eaLnBrk="1" hangingPunct="1"/>
            <a:r>
              <a:rPr lang="en-US" sz="1000">
                <a:solidFill>
                  <a:srgbClr val="FF0000"/>
                </a:solidFill>
                <a:latin typeface="Arial" charset="0"/>
              </a:rPr>
              <a:t>and create Notification</a:t>
            </a:r>
            <a:r>
              <a:rPr lang="en-US" sz="1000">
                <a:latin typeface="Arial" charset="0"/>
              </a:rPr>
              <a:t> </a:t>
            </a:r>
          </a:p>
        </p:txBody>
      </p:sp>
      <p:sp>
        <p:nvSpPr>
          <p:cNvPr id="77" name="Text Box 25"/>
          <p:cNvSpPr txBox="1">
            <a:spLocks noChangeArrowheads="1"/>
          </p:cNvSpPr>
          <p:nvPr/>
        </p:nvSpPr>
        <p:spPr bwMode="auto">
          <a:xfrm>
            <a:off x="6172200" y="5791200"/>
            <a:ext cx="1624013" cy="244475"/>
          </a:xfrm>
          <a:prstGeom prst="rect">
            <a:avLst/>
          </a:prstGeom>
          <a:noFill/>
          <a:ln w="9525" algn="ctr">
            <a:noFill/>
            <a:miter lim="800000"/>
            <a:headEnd/>
            <a:tailEnd/>
          </a:ln>
        </p:spPr>
        <p:txBody>
          <a:bodyPr>
            <a:spAutoFit/>
          </a:bodyPr>
          <a:lstStyle/>
          <a:p>
            <a:pPr algn="ctr" eaLnBrk="1" hangingPunct="1"/>
            <a:r>
              <a:rPr lang="en-US" sz="1000">
                <a:solidFill>
                  <a:srgbClr val="FF0000"/>
                </a:solidFill>
                <a:latin typeface="Arial" charset="0"/>
              </a:rPr>
              <a:t>Reject </a:t>
            </a:r>
          </a:p>
        </p:txBody>
      </p:sp>
      <p:grpSp>
        <p:nvGrpSpPr>
          <p:cNvPr id="78" name="Group 27"/>
          <p:cNvGrpSpPr>
            <a:grpSpLocks/>
          </p:cNvGrpSpPr>
          <p:nvPr/>
        </p:nvGrpSpPr>
        <p:grpSpPr bwMode="auto">
          <a:xfrm>
            <a:off x="1447800" y="838200"/>
            <a:ext cx="1447800" cy="1425575"/>
            <a:chOff x="864" y="672"/>
            <a:chExt cx="912" cy="898"/>
          </a:xfrm>
        </p:grpSpPr>
        <p:pic>
          <p:nvPicPr>
            <p:cNvPr id="79" name="Picture 28" descr="inbox"/>
            <p:cNvPicPr>
              <a:picLocks noChangeAspect="1" noChangeArrowheads="1"/>
            </p:cNvPicPr>
            <p:nvPr/>
          </p:nvPicPr>
          <p:blipFill>
            <a:blip r:embed="rId3" cstate="print"/>
            <a:srcRect/>
            <a:stretch>
              <a:fillRect/>
            </a:stretch>
          </p:blipFill>
          <p:spPr bwMode="auto">
            <a:xfrm>
              <a:off x="864" y="672"/>
              <a:ext cx="912" cy="898"/>
            </a:xfrm>
            <a:prstGeom prst="rect">
              <a:avLst/>
            </a:prstGeom>
            <a:noFill/>
            <a:ln w="9525">
              <a:noFill/>
              <a:miter lim="800000"/>
              <a:headEnd/>
              <a:tailEnd/>
            </a:ln>
          </p:spPr>
        </p:pic>
        <p:sp>
          <p:nvSpPr>
            <p:cNvPr id="80" name="Text Box 29"/>
            <p:cNvSpPr txBox="1">
              <a:spLocks noChangeArrowheads="1"/>
            </p:cNvSpPr>
            <p:nvPr/>
          </p:nvSpPr>
          <p:spPr bwMode="auto">
            <a:xfrm rot="666229">
              <a:off x="1022" y="1025"/>
              <a:ext cx="310"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Inbox</a:t>
              </a:r>
            </a:p>
          </p:txBody>
        </p:sp>
      </p:grpSp>
      <p:pic>
        <p:nvPicPr>
          <p:cNvPr id="81" name="Picture 30" descr="MCj04325990000[1]"/>
          <p:cNvPicPr>
            <a:picLocks noChangeAspect="1" noChangeArrowheads="1"/>
          </p:cNvPicPr>
          <p:nvPr/>
        </p:nvPicPr>
        <p:blipFill>
          <a:blip r:embed="rId4" cstate="print"/>
          <a:srcRect/>
          <a:stretch>
            <a:fillRect/>
          </a:stretch>
        </p:blipFill>
        <p:spPr bwMode="auto">
          <a:xfrm rot="2696954">
            <a:off x="1981200" y="914400"/>
            <a:ext cx="457200" cy="560388"/>
          </a:xfrm>
          <a:prstGeom prst="rect">
            <a:avLst/>
          </a:prstGeom>
          <a:noFill/>
          <a:ln w="9525">
            <a:noFill/>
            <a:miter lim="800000"/>
            <a:headEnd/>
            <a:tailEnd/>
          </a:ln>
        </p:spPr>
      </p:pic>
      <p:grpSp>
        <p:nvGrpSpPr>
          <p:cNvPr id="82" name="Group 31"/>
          <p:cNvGrpSpPr>
            <a:grpSpLocks/>
          </p:cNvGrpSpPr>
          <p:nvPr/>
        </p:nvGrpSpPr>
        <p:grpSpPr bwMode="auto">
          <a:xfrm>
            <a:off x="1524000" y="2895600"/>
            <a:ext cx="1447800" cy="1425575"/>
            <a:chOff x="864" y="672"/>
            <a:chExt cx="912" cy="898"/>
          </a:xfrm>
        </p:grpSpPr>
        <p:pic>
          <p:nvPicPr>
            <p:cNvPr id="83" name="Picture 32" descr="inbox"/>
            <p:cNvPicPr>
              <a:picLocks noChangeAspect="1" noChangeArrowheads="1"/>
            </p:cNvPicPr>
            <p:nvPr/>
          </p:nvPicPr>
          <p:blipFill>
            <a:blip r:embed="rId3" cstate="print"/>
            <a:srcRect/>
            <a:stretch>
              <a:fillRect/>
            </a:stretch>
          </p:blipFill>
          <p:spPr bwMode="auto">
            <a:xfrm>
              <a:off x="864" y="672"/>
              <a:ext cx="912" cy="898"/>
            </a:xfrm>
            <a:prstGeom prst="rect">
              <a:avLst/>
            </a:prstGeom>
            <a:noFill/>
            <a:ln w="9525">
              <a:noFill/>
              <a:miter lim="800000"/>
              <a:headEnd/>
              <a:tailEnd/>
            </a:ln>
          </p:spPr>
        </p:pic>
        <p:sp>
          <p:nvSpPr>
            <p:cNvPr id="84" name="Text Box 33"/>
            <p:cNvSpPr txBox="1">
              <a:spLocks noChangeArrowheads="1"/>
            </p:cNvSpPr>
            <p:nvPr/>
          </p:nvSpPr>
          <p:spPr bwMode="auto">
            <a:xfrm rot="666229">
              <a:off x="1022" y="1025"/>
              <a:ext cx="310"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Inbox</a:t>
              </a:r>
            </a:p>
          </p:txBody>
        </p:sp>
      </p:grpSp>
      <p:grpSp>
        <p:nvGrpSpPr>
          <p:cNvPr id="85" name="Group 34"/>
          <p:cNvGrpSpPr>
            <a:grpSpLocks/>
          </p:cNvGrpSpPr>
          <p:nvPr/>
        </p:nvGrpSpPr>
        <p:grpSpPr bwMode="auto">
          <a:xfrm>
            <a:off x="4800600" y="2819400"/>
            <a:ext cx="1447800" cy="1425575"/>
            <a:chOff x="864" y="672"/>
            <a:chExt cx="912" cy="898"/>
          </a:xfrm>
        </p:grpSpPr>
        <p:pic>
          <p:nvPicPr>
            <p:cNvPr id="86" name="Picture 35" descr="inbox"/>
            <p:cNvPicPr>
              <a:picLocks noChangeAspect="1" noChangeArrowheads="1"/>
            </p:cNvPicPr>
            <p:nvPr/>
          </p:nvPicPr>
          <p:blipFill>
            <a:blip r:embed="rId3" cstate="print"/>
            <a:srcRect/>
            <a:stretch>
              <a:fillRect/>
            </a:stretch>
          </p:blipFill>
          <p:spPr bwMode="auto">
            <a:xfrm>
              <a:off x="864" y="672"/>
              <a:ext cx="912" cy="898"/>
            </a:xfrm>
            <a:prstGeom prst="rect">
              <a:avLst/>
            </a:prstGeom>
            <a:noFill/>
            <a:ln w="9525">
              <a:noFill/>
              <a:miter lim="800000"/>
              <a:headEnd/>
              <a:tailEnd/>
            </a:ln>
          </p:spPr>
        </p:pic>
        <p:sp>
          <p:nvSpPr>
            <p:cNvPr id="87" name="Text Box 36"/>
            <p:cNvSpPr txBox="1">
              <a:spLocks noChangeArrowheads="1"/>
            </p:cNvSpPr>
            <p:nvPr/>
          </p:nvSpPr>
          <p:spPr bwMode="auto">
            <a:xfrm rot="666229">
              <a:off x="1022" y="1025"/>
              <a:ext cx="310"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Inbox</a:t>
              </a:r>
            </a:p>
          </p:txBody>
        </p:sp>
      </p:grpSp>
      <p:pic>
        <p:nvPicPr>
          <p:cNvPr id="88" name="Picture 37" descr="MCj04325990000[1]"/>
          <p:cNvPicPr>
            <a:picLocks noChangeAspect="1" noChangeArrowheads="1"/>
          </p:cNvPicPr>
          <p:nvPr/>
        </p:nvPicPr>
        <p:blipFill>
          <a:blip r:embed="rId5" cstate="print"/>
          <a:srcRect/>
          <a:stretch>
            <a:fillRect/>
          </a:stretch>
        </p:blipFill>
        <p:spPr bwMode="auto">
          <a:xfrm rot="19035857">
            <a:off x="2005013" y="3024188"/>
            <a:ext cx="560387" cy="457200"/>
          </a:xfrm>
          <a:prstGeom prst="rect">
            <a:avLst/>
          </a:prstGeom>
          <a:noFill/>
          <a:ln w="9525">
            <a:noFill/>
            <a:miter lim="800000"/>
            <a:headEnd/>
            <a:tailEnd/>
          </a:ln>
        </p:spPr>
      </p:pic>
      <p:grpSp>
        <p:nvGrpSpPr>
          <p:cNvPr id="89" name="Group 38"/>
          <p:cNvGrpSpPr>
            <a:grpSpLocks/>
          </p:cNvGrpSpPr>
          <p:nvPr/>
        </p:nvGrpSpPr>
        <p:grpSpPr bwMode="auto">
          <a:xfrm>
            <a:off x="533400" y="4953000"/>
            <a:ext cx="1447800" cy="1425575"/>
            <a:chOff x="864" y="672"/>
            <a:chExt cx="912" cy="898"/>
          </a:xfrm>
        </p:grpSpPr>
        <p:pic>
          <p:nvPicPr>
            <p:cNvPr id="90" name="Picture 39" descr="inbox"/>
            <p:cNvPicPr>
              <a:picLocks noChangeAspect="1" noChangeArrowheads="1"/>
            </p:cNvPicPr>
            <p:nvPr/>
          </p:nvPicPr>
          <p:blipFill>
            <a:blip r:embed="rId6" cstate="print"/>
            <a:srcRect/>
            <a:stretch>
              <a:fillRect/>
            </a:stretch>
          </p:blipFill>
          <p:spPr bwMode="auto">
            <a:xfrm>
              <a:off x="864" y="672"/>
              <a:ext cx="912" cy="898"/>
            </a:xfrm>
            <a:prstGeom prst="rect">
              <a:avLst/>
            </a:prstGeom>
            <a:noFill/>
            <a:ln w="9525">
              <a:noFill/>
              <a:miter lim="800000"/>
              <a:headEnd/>
              <a:tailEnd/>
            </a:ln>
          </p:spPr>
        </p:pic>
        <p:sp>
          <p:nvSpPr>
            <p:cNvPr id="91" name="Text Box 40"/>
            <p:cNvSpPr txBox="1">
              <a:spLocks noChangeArrowheads="1"/>
            </p:cNvSpPr>
            <p:nvPr/>
          </p:nvSpPr>
          <p:spPr bwMode="auto">
            <a:xfrm rot="666229">
              <a:off x="1022" y="1025"/>
              <a:ext cx="310"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Inbox</a:t>
              </a:r>
            </a:p>
          </p:txBody>
        </p:sp>
      </p:grpSp>
      <p:pic>
        <p:nvPicPr>
          <p:cNvPr id="92" name="Picture 41" descr="MCj04325990000[1]"/>
          <p:cNvPicPr>
            <a:picLocks noChangeAspect="1" noChangeArrowheads="1"/>
          </p:cNvPicPr>
          <p:nvPr/>
        </p:nvPicPr>
        <p:blipFill>
          <a:blip r:embed="rId4" cstate="print"/>
          <a:srcRect/>
          <a:stretch>
            <a:fillRect/>
          </a:stretch>
        </p:blipFill>
        <p:spPr bwMode="auto">
          <a:xfrm rot="2389137">
            <a:off x="990600" y="5029200"/>
            <a:ext cx="457200" cy="560388"/>
          </a:xfrm>
          <a:prstGeom prst="rect">
            <a:avLst/>
          </a:prstGeom>
          <a:noFill/>
          <a:ln w="9525">
            <a:noFill/>
            <a:miter lim="800000"/>
            <a:headEnd/>
            <a:tailEnd/>
          </a:ln>
        </p:spPr>
      </p:pic>
      <p:grpSp>
        <p:nvGrpSpPr>
          <p:cNvPr id="93" name="Group 42"/>
          <p:cNvGrpSpPr>
            <a:grpSpLocks/>
          </p:cNvGrpSpPr>
          <p:nvPr/>
        </p:nvGrpSpPr>
        <p:grpSpPr bwMode="auto">
          <a:xfrm>
            <a:off x="5105400" y="5029200"/>
            <a:ext cx="1447800" cy="1425575"/>
            <a:chOff x="864" y="672"/>
            <a:chExt cx="912" cy="898"/>
          </a:xfrm>
        </p:grpSpPr>
        <p:pic>
          <p:nvPicPr>
            <p:cNvPr id="94" name="Picture 43" descr="inbox"/>
            <p:cNvPicPr>
              <a:picLocks noChangeAspect="1" noChangeArrowheads="1"/>
            </p:cNvPicPr>
            <p:nvPr/>
          </p:nvPicPr>
          <p:blipFill>
            <a:blip r:embed="rId3" cstate="print"/>
            <a:srcRect/>
            <a:stretch>
              <a:fillRect/>
            </a:stretch>
          </p:blipFill>
          <p:spPr bwMode="auto">
            <a:xfrm>
              <a:off x="864" y="672"/>
              <a:ext cx="912" cy="898"/>
            </a:xfrm>
            <a:prstGeom prst="rect">
              <a:avLst/>
            </a:prstGeom>
            <a:noFill/>
            <a:ln w="9525">
              <a:noFill/>
              <a:miter lim="800000"/>
              <a:headEnd/>
              <a:tailEnd/>
            </a:ln>
          </p:spPr>
        </p:pic>
        <p:sp>
          <p:nvSpPr>
            <p:cNvPr id="95" name="Text Box 44"/>
            <p:cNvSpPr txBox="1">
              <a:spLocks noChangeArrowheads="1"/>
            </p:cNvSpPr>
            <p:nvPr/>
          </p:nvSpPr>
          <p:spPr bwMode="auto">
            <a:xfrm rot="666229">
              <a:off x="956" y="1025"/>
              <a:ext cx="443" cy="154"/>
            </a:xfrm>
            <a:prstGeom prst="rect">
              <a:avLst/>
            </a:prstGeom>
            <a:noFill/>
            <a:ln w="9525" algn="ctr">
              <a:noFill/>
              <a:miter lim="800000"/>
              <a:headEnd/>
              <a:tailEnd/>
            </a:ln>
          </p:spPr>
          <p:txBody>
            <a:bodyPr wrap="none">
              <a:spAutoFit/>
            </a:bodyPr>
            <a:lstStyle/>
            <a:p>
              <a:pPr algn="ctr" eaLnBrk="1" hangingPunct="1"/>
              <a:r>
                <a:rPr lang="en-US" sz="1000" b="0">
                  <a:solidFill>
                    <a:srgbClr val="CCFFFF"/>
                  </a:solidFill>
                  <a:latin typeface="Arial" charset="0"/>
                </a:rPr>
                <a:t>Returned</a:t>
              </a:r>
            </a:p>
          </p:txBody>
        </p:sp>
      </p:grpSp>
      <p:pic>
        <p:nvPicPr>
          <p:cNvPr id="96" name="Picture 45" descr="MCj04325990000[1]"/>
          <p:cNvPicPr>
            <a:picLocks noChangeAspect="1" noChangeArrowheads="1"/>
          </p:cNvPicPr>
          <p:nvPr/>
        </p:nvPicPr>
        <p:blipFill>
          <a:blip r:embed="rId4" cstate="print"/>
          <a:srcRect/>
          <a:stretch>
            <a:fillRect/>
          </a:stretch>
        </p:blipFill>
        <p:spPr bwMode="auto">
          <a:xfrm rot="2506291">
            <a:off x="3505200" y="5029200"/>
            <a:ext cx="457200" cy="560388"/>
          </a:xfrm>
          <a:prstGeom prst="rect">
            <a:avLst/>
          </a:prstGeom>
          <a:noFill/>
          <a:ln w="9525">
            <a:noFill/>
            <a:miter lim="800000"/>
            <a:headEnd/>
            <a:tailEnd/>
          </a:ln>
        </p:spPr>
      </p:pic>
      <p:pic>
        <p:nvPicPr>
          <p:cNvPr id="97" name="Picture 46" descr="MCj04325990000[1]"/>
          <p:cNvPicPr>
            <a:picLocks noChangeAspect="1" noChangeArrowheads="1"/>
          </p:cNvPicPr>
          <p:nvPr/>
        </p:nvPicPr>
        <p:blipFill>
          <a:blip r:embed="rId4" cstate="print"/>
          <a:srcRect/>
          <a:stretch>
            <a:fillRect/>
          </a:stretch>
        </p:blipFill>
        <p:spPr bwMode="auto">
          <a:xfrm rot="2306635">
            <a:off x="8077200" y="5029200"/>
            <a:ext cx="457200" cy="560388"/>
          </a:xfrm>
          <a:prstGeom prst="rect">
            <a:avLst/>
          </a:prstGeom>
          <a:noFill/>
          <a:ln w="9525">
            <a:noFill/>
            <a:miter lim="800000"/>
            <a:headEnd/>
            <a:tailEnd/>
          </a:ln>
        </p:spPr>
      </p:pic>
      <p:pic>
        <p:nvPicPr>
          <p:cNvPr id="98" name="Picture 50" descr="MCj04326060000[1]"/>
          <p:cNvPicPr>
            <a:picLocks noChangeAspect="1" noChangeArrowheads="1"/>
          </p:cNvPicPr>
          <p:nvPr/>
        </p:nvPicPr>
        <p:blipFill>
          <a:blip r:embed="rId7" cstate="print"/>
          <a:srcRect/>
          <a:stretch>
            <a:fillRect/>
          </a:stretch>
        </p:blipFill>
        <p:spPr bwMode="auto">
          <a:xfrm>
            <a:off x="5105400" y="838200"/>
            <a:ext cx="1219200" cy="1219200"/>
          </a:xfrm>
          <a:prstGeom prst="rect">
            <a:avLst/>
          </a:prstGeom>
          <a:noFill/>
          <a:ln w="9525">
            <a:noFill/>
            <a:miter lim="800000"/>
            <a:headEnd/>
            <a:tailEnd/>
          </a:ln>
        </p:spPr>
      </p:pic>
      <p:sp>
        <p:nvSpPr>
          <p:cNvPr id="99" name="Text Box 52"/>
          <p:cNvSpPr txBox="1">
            <a:spLocks noChangeArrowheads="1"/>
          </p:cNvSpPr>
          <p:nvPr/>
        </p:nvSpPr>
        <p:spPr bwMode="auto">
          <a:xfrm>
            <a:off x="6553200" y="1060450"/>
            <a:ext cx="1965325" cy="641350"/>
          </a:xfrm>
          <a:prstGeom prst="rect">
            <a:avLst/>
          </a:prstGeom>
          <a:noFill/>
          <a:ln w="9525">
            <a:noFill/>
            <a:miter lim="800000"/>
            <a:headEnd/>
            <a:tailEnd/>
          </a:ln>
        </p:spPr>
        <p:txBody>
          <a:bodyPr wrap="none">
            <a:spAutoFit/>
          </a:bodyPr>
          <a:lstStyle/>
          <a:p>
            <a:r>
              <a:rPr lang="en-US">
                <a:latin typeface="Garamond" pitchFamily="18" charset="0"/>
              </a:rPr>
              <a:t>Scenario 1 </a:t>
            </a:r>
            <a:br>
              <a:rPr lang="en-US">
                <a:latin typeface="Garamond" pitchFamily="18" charset="0"/>
              </a:rPr>
            </a:br>
            <a:r>
              <a:rPr lang="en-US">
                <a:latin typeface="Garamond" pitchFamily="18" charset="0"/>
              </a:rPr>
              <a:t>Mark as Reviewed</a:t>
            </a:r>
          </a:p>
        </p:txBody>
      </p:sp>
      <p:sp>
        <p:nvSpPr>
          <p:cNvPr id="100" name="Text Box 56"/>
          <p:cNvSpPr txBox="1">
            <a:spLocks noChangeArrowheads="1"/>
          </p:cNvSpPr>
          <p:nvPr/>
        </p:nvSpPr>
        <p:spPr bwMode="auto">
          <a:xfrm>
            <a:off x="6324600" y="2743200"/>
            <a:ext cx="2138363" cy="641350"/>
          </a:xfrm>
          <a:prstGeom prst="rect">
            <a:avLst/>
          </a:prstGeom>
          <a:noFill/>
          <a:ln w="9525">
            <a:noFill/>
            <a:miter lim="800000"/>
            <a:headEnd/>
            <a:tailEnd/>
          </a:ln>
        </p:spPr>
        <p:txBody>
          <a:bodyPr wrap="none">
            <a:spAutoFit/>
          </a:bodyPr>
          <a:lstStyle/>
          <a:p>
            <a:r>
              <a:rPr lang="en-US">
                <a:latin typeface="Garamond" pitchFamily="18" charset="0"/>
              </a:rPr>
              <a:t>Scenario 2 </a:t>
            </a:r>
            <a:br>
              <a:rPr lang="en-US">
                <a:latin typeface="Garamond" pitchFamily="18" charset="0"/>
              </a:rPr>
            </a:br>
            <a:r>
              <a:rPr lang="en-US">
                <a:latin typeface="Garamond" pitchFamily="18" charset="0"/>
              </a:rPr>
              <a:t>Transfer Ownership</a:t>
            </a:r>
          </a:p>
        </p:txBody>
      </p:sp>
      <p:sp useBgFill="1">
        <p:nvSpPr>
          <p:cNvPr id="101" name="Rectangle 54"/>
          <p:cNvSpPr>
            <a:spLocks noChangeArrowheads="1"/>
          </p:cNvSpPr>
          <p:nvPr/>
        </p:nvSpPr>
        <p:spPr bwMode="auto">
          <a:xfrm>
            <a:off x="1066800" y="457200"/>
            <a:ext cx="7391400" cy="2286000"/>
          </a:xfrm>
          <a:prstGeom prst="rect">
            <a:avLst/>
          </a:prstGeom>
          <a:ln w="9525">
            <a:noFill/>
            <a:miter lim="800000"/>
            <a:headEnd/>
            <a:tailEnd/>
          </a:ln>
        </p:spPr>
        <p:txBody>
          <a:bodyPr wrap="none" anchor="ctr"/>
          <a:lstStyle/>
          <a:p>
            <a:endParaRPr lang="en-US"/>
          </a:p>
        </p:txBody>
      </p:sp>
      <p:sp useBgFill="1">
        <p:nvSpPr>
          <p:cNvPr id="102" name="Rectangle 55"/>
          <p:cNvSpPr>
            <a:spLocks noChangeArrowheads="1"/>
          </p:cNvSpPr>
          <p:nvPr/>
        </p:nvSpPr>
        <p:spPr bwMode="auto">
          <a:xfrm>
            <a:off x="0" y="4495800"/>
            <a:ext cx="9144000" cy="2362200"/>
          </a:xfrm>
          <a:prstGeom prst="rect">
            <a:avLst/>
          </a:prstGeom>
          <a:ln w="9525">
            <a:noFill/>
            <a:miter lim="800000"/>
            <a:headEnd/>
            <a:tailEnd/>
          </a:ln>
        </p:spPr>
        <p:txBody>
          <a:bodyPr wrap="none" anchor="ctr"/>
          <a:lstStyle/>
          <a:p>
            <a:endParaRPr lang="en-US"/>
          </a:p>
        </p:txBody>
      </p:sp>
      <p:sp>
        <p:nvSpPr>
          <p:cNvPr id="103" name="Text Box 58"/>
          <p:cNvSpPr txBox="1">
            <a:spLocks noChangeArrowheads="1"/>
          </p:cNvSpPr>
          <p:nvPr/>
        </p:nvSpPr>
        <p:spPr bwMode="auto">
          <a:xfrm>
            <a:off x="6400800" y="1524000"/>
            <a:ext cx="2057400" cy="641350"/>
          </a:xfrm>
          <a:prstGeom prst="rect">
            <a:avLst/>
          </a:prstGeom>
          <a:noFill/>
          <a:ln w="9525">
            <a:noFill/>
            <a:miter lim="800000"/>
            <a:headEnd/>
            <a:tailEnd/>
          </a:ln>
        </p:spPr>
        <p:txBody>
          <a:bodyPr wrap="none">
            <a:spAutoFit/>
          </a:bodyPr>
          <a:lstStyle/>
          <a:p>
            <a:r>
              <a:rPr lang="en-US">
                <a:latin typeface="Garamond" pitchFamily="18" charset="0"/>
              </a:rPr>
              <a:t>Scenario 3</a:t>
            </a:r>
            <a:br>
              <a:rPr lang="en-US">
                <a:latin typeface="Garamond" pitchFamily="18" charset="0"/>
              </a:rPr>
            </a:br>
            <a:r>
              <a:rPr lang="en-US">
                <a:latin typeface="Garamond" pitchFamily="18" charset="0"/>
              </a:rPr>
              <a:t>Create Notification</a:t>
            </a:r>
          </a:p>
        </p:txBody>
      </p:sp>
      <p:sp>
        <p:nvSpPr>
          <p:cNvPr id="104" name="Text Box 26"/>
          <p:cNvSpPr txBox="1">
            <a:spLocks noChangeArrowheads="1"/>
          </p:cNvSpPr>
          <p:nvPr/>
        </p:nvSpPr>
        <p:spPr bwMode="auto">
          <a:xfrm>
            <a:off x="7391400" y="4495800"/>
            <a:ext cx="1624013" cy="244475"/>
          </a:xfrm>
          <a:prstGeom prst="rect">
            <a:avLst/>
          </a:prstGeom>
          <a:noFill/>
          <a:ln w="9525" algn="ctr">
            <a:noFill/>
            <a:miter lim="800000"/>
            <a:headEnd/>
            <a:tailEnd/>
          </a:ln>
        </p:spPr>
        <p:txBody>
          <a:bodyPr>
            <a:spAutoFit/>
          </a:bodyPr>
          <a:lstStyle/>
          <a:p>
            <a:pPr algn="ctr" eaLnBrk="1" hangingPunct="1"/>
            <a:r>
              <a:rPr lang="en-US" sz="1000">
                <a:solidFill>
                  <a:srgbClr val="FF0000"/>
                </a:solidFill>
                <a:latin typeface="Arial" charset="0"/>
              </a:rPr>
              <a:t>Approve</a:t>
            </a:r>
          </a:p>
        </p:txBody>
      </p:sp>
      <p:sp useBgFill="1">
        <p:nvSpPr>
          <p:cNvPr id="105" name="Rectangle 53"/>
          <p:cNvSpPr>
            <a:spLocks noChangeArrowheads="1"/>
          </p:cNvSpPr>
          <p:nvPr/>
        </p:nvSpPr>
        <p:spPr bwMode="auto">
          <a:xfrm>
            <a:off x="228600" y="2667000"/>
            <a:ext cx="8915400" cy="4191000"/>
          </a:xfrm>
          <a:prstGeom prst="rect">
            <a:avLst/>
          </a:prstGeom>
          <a:ln w="9525">
            <a:noFill/>
            <a:miter lim="800000"/>
            <a:headEnd/>
            <a:tailEnd/>
          </a:ln>
        </p:spPr>
        <p:txBody>
          <a:bodyPr wrap="none" anchor="ctr"/>
          <a:lstStyle/>
          <a:p>
            <a:endParaRPr lang="en-US"/>
          </a:p>
        </p:txBody>
      </p:sp>
      <p:grpSp>
        <p:nvGrpSpPr>
          <p:cNvPr id="106" name="Group 47"/>
          <p:cNvGrpSpPr>
            <a:grpSpLocks/>
          </p:cNvGrpSpPr>
          <p:nvPr/>
        </p:nvGrpSpPr>
        <p:grpSpPr bwMode="auto">
          <a:xfrm>
            <a:off x="7696200" y="3276600"/>
            <a:ext cx="1165225" cy="1131888"/>
            <a:chOff x="322" y="2292"/>
            <a:chExt cx="734" cy="713"/>
          </a:xfrm>
        </p:grpSpPr>
        <p:pic>
          <p:nvPicPr>
            <p:cNvPr id="107" name="Picture 48" descr="004sjsmd[1]"/>
            <p:cNvPicPr>
              <a:picLocks noChangeAspect="1" noChangeArrowheads="1"/>
            </p:cNvPicPr>
            <p:nvPr/>
          </p:nvPicPr>
          <p:blipFill>
            <a:blip r:embed="rId8" cstate="print"/>
            <a:srcRect/>
            <a:stretch>
              <a:fillRect/>
            </a:stretch>
          </p:blipFill>
          <p:spPr bwMode="auto">
            <a:xfrm>
              <a:off x="322" y="2292"/>
              <a:ext cx="734" cy="508"/>
            </a:xfrm>
            <a:prstGeom prst="rect">
              <a:avLst/>
            </a:prstGeom>
            <a:noFill/>
            <a:ln w="9525">
              <a:noFill/>
              <a:miter lim="800000"/>
              <a:headEnd/>
              <a:tailEnd/>
            </a:ln>
          </p:spPr>
        </p:pic>
        <p:sp>
          <p:nvSpPr>
            <p:cNvPr id="108" name="Text Box 49"/>
            <p:cNvSpPr txBox="1">
              <a:spLocks noChangeArrowheads="1"/>
            </p:cNvSpPr>
            <p:nvPr/>
          </p:nvSpPr>
          <p:spPr bwMode="auto">
            <a:xfrm>
              <a:off x="480" y="2813"/>
              <a:ext cx="344" cy="192"/>
            </a:xfrm>
            <a:prstGeom prst="rect">
              <a:avLst/>
            </a:prstGeom>
            <a:noFill/>
            <a:ln w="9525">
              <a:noFill/>
              <a:miter lim="800000"/>
              <a:headEnd/>
              <a:tailEnd/>
            </a:ln>
          </p:spPr>
          <p:txBody>
            <a:bodyPr wrap="none">
              <a:spAutoFit/>
            </a:bodyPr>
            <a:lstStyle/>
            <a:p>
              <a:r>
                <a:rPr lang="en-US" sz="1400" b="0">
                  <a:latin typeface="Garamond" pitchFamily="18" charset="0"/>
                </a:rPr>
                <a:t>CDC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2000" fill="hold"/>
                                        <p:tgtEl>
                                          <p:spTgt spid="81"/>
                                        </p:tgtEl>
                                        <p:attrNameLst>
                                          <p:attrName>ppt_x</p:attrName>
                                        </p:attrNameLst>
                                      </p:cBhvr>
                                      <p:tavLst>
                                        <p:tav tm="0">
                                          <p:val>
                                            <p:strVal val="0-#ppt_w/2"/>
                                          </p:val>
                                        </p:tav>
                                        <p:tav tm="100000">
                                          <p:val>
                                            <p:strVal val="#ppt_x"/>
                                          </p:val>
                                        </p:tav>
                                      </p:tavLst>
                                    </p:anim>
                                    <p:anim calcmode="lin" valueType="num">
                                      <p:cBhvr additive="base">
                                        <p:cTn id="12" dur="2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33333E-6 -3.27319E-6 L 0.375 0.02591 " pathEditMode="relative" rAng="0" ptsTypes="AA">
                                      <p:cBhvr>
                                        <p:cTn id="20" dur="2000" fill="hold"/>
                                        <p:tgtEl>
                                          <p:spTgt spid="81"/>
                                        </p:tgtEl>
                                        <p:attrNameLst>
                                          <p:attrName>ppt_x</p:attrName>
                                          <p:attrName>ppt_y</p:attrName>
                                        </p:attrNameLst>
                                      </p:cBhvr>
                                      <p:rCtr x="188" y="13"/>
                                    </p:animMotion>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par>
                          <p:cTn id="21" fill="hold">
                            <p:stCondLst>
                              <p:cond delay="2000"/>
                            </p:stCondLst>
                            <p:childTnLst>
                              <p:par>
                                <p:cTn id="22" presetID="3" presetClass="exit" presetSubtype="10" fill="hold" grpId="0" nodeType="afterEffect">
                                  <p:stCondLst>
                                    <p:cond delay="5000"/>
                                  </p:stCondLst>
                                  <p:childTnLst>
                                    <p:animEffect transition="out" filter="blinds(horizontal)">
                                      <p:cBhvr>
                                        <p:cTn id="23" dur="500"/>
                                        <p:tgtEl>
                                          <p:spTgt spid="105"/>
                                        </p:tgtEl>
                                      </p:cBhvr>
                                    </p:animEffect>
                                    <p:set>
                                      <p:cBhvr>
                                        <p:cTn id="24" dur="1" fill="hold">
                                          <p:stCondLst>
                                            <p:cond delay="499"/>
                                          </p:stCondLst>
                                        </p:cTn>
                                        <p:tgtEl>
                                          <p:spTgt spid="105"/>
                                        </p:tgtEl>
                                        <p:attrNameLst>
                                          <p:attrName>style.visibility</p:attrName>
                                        </p:attrNameLst>
                                      </p:cBhvr>
                                      <p:to>
                                        <p:strVal val="hidden"/>
                                      </p:to>
                                    </p:set>
                                  </p:childTnLst>
                                </p:cTn>
                              </p:par>
                            </p:childTnLst>
                          </p:cTn>
                        </p:par>
                        <p:par>
                          <p:cTn id="25" fill="hold">
                            <p:stCondLst>
                              <p:cond delay="7500"/>
                            </p:stCondLst>
                            <p:childTnLst>
                              <p:par>
                                <p:cTn id="26" presetID="3" presetClass="entr" presetSubtype="10" fill="hold" grpId="0"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blinds(horizontal)">
                                      <p:cBhvr>
                                        <p:cTn id="28" dur="500"/>
                                        <p:tgtEl>
                                          <p:spTgt spid="101"/>
                                        </p:tgtEl>
                                      </p:cBhvr>
                                    </p:animEffect>
                                  </p:childTnLst>
                                </p:cTn>
                              </p:par>
                            </p:childTnLst>
                          </p:cTn>
                        </p:par>
                        <p:par>
                          <p:cTn id="29" fill="hold">
                            <p:stCondLst>
                              <p:cond delay="8000"/>
                            </p:stCondLst>
                            <p:childTnLst>
                              <p:par>
                                <p:cTn id="30" presetID="3" presetClass="entr" presetSubtype="1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blinds(horizontal)">
                                      <p:cBhvr>
                                        <p:cTn id="32" dur="500"/>
                                        <p:tgtEl>
                                          <p:spTgt spid="10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blinds(horizontal)">
                                      <p:cBhvr>
                                        <p:cTn id="35" dur="500"/>
                                        <p:tgtEl>
                                          <p:spTgt spid="10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additive="base">
                                        <p:cTn id="44" dur="2000" fill="hold"/>
                                        <p:tgtEl>
                                          <p:spTgt spid="88"/>
                                        </p:tgtEl>
                                        <p:attrNameLst>
                                          <p:attrName>ppt_x</p:attrName>
                                        </p:attrNameLst>
                                      </p:cBhvr>
                                      <p:tavLst>
                                        <p:tav tm="0">
                                          <p:val>
                                            <p:strVal val="0-#ppt_w/2"/>
                                          </p:val>
                                        </p:tav>
                                        <p:tav tm="100000">
                                          <p:val>
                                            <p:strVal val="#ppt_x"/>
                                          </p:val>
                                        </p:tav>
                                      </p:tavLst>
                                    </p:anim>
                                    <p:anim calcmode="lin" valueType="num">
                                      <p:cBhvr additive="base">
                                        <p:cTn id="45" dur="20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nodeType="clickEffect">
                                  <p:stCondLst>
                                    <p:cond delay="0"/>
                                  </p:stCondLst>
                                  <p:childTnLst>
                                    <p:animMotion origin="layout" path="M 0 -2.81749E-6 L 0.35833 -2.81749E-6 " pathEditMode="relative" rAng="0" ptsTypes="AA">
                                      <p:cBhvr>
                                        <p:cTn id="53" dur="2000" fill="hold"/>
                                        <p:tgtEl>
                                          <p:spTgt spid="88"/>
                                        </p:tgtEl>
                                        <p:attrNameLst>
                                          <p:attrName>ppt_x</p:attrName>
                                          <p:attrName>ppt_y</p:attrName>
                                        </p:attrNameLst>
                                      </p:cBhvr>
                                      <p:rCtr x="179" y="0"/>
                                    </p:animMotion>
                                  </p:childTnLst>
                                  <p:subTnLst>
                                    <p:set>
                                      <p:cBhvr override="childStyle">
                                        <p:cTn dur="1" fill="hold" display="0" masterRel="nextClick" afterEffect="1"/>
                                        <p:tgtEl>
                                          <p:spTgt spid="88"/>
                                        </p:tgtEl>
                                        <p:attrNameLst>
                                          <p:attrName>style.visibility</p:attrName>
                                        </p:attrNameLst>
                                      </p:cBhvr>
                                      <p:to>
                                        <p:strVal val="hidden"/>
                                      </p:to>
                                    </p:set>
                                  </p:subTnLst>
                                </p:cTn>
                              </p:par>
                            </p:childTnLst>
                          </p:cTn>
                        </p:par>
                        <p:par>
                          <p:cTn id="54" fill="hold">
                            <p:stCondLst>
                              <p:cond delay="2000"/>
                            </p:stCondLst>
                            <p:childTnLst>
                              <p:par>
                                <p:cTn id="55" presetID="3" presetClass="exit" presetSubtype="10" fill="hold" grpId="1" nodeType="afterEffect">
                                  <p:stCondLst>
                                    <p:cond delay="5000"/>
                                  </p:stCondLst>
                                  <p:childTnLst>
                                    <p:animEffect transition="out" filter="blinds(horizontal)">
                                      <p:cBhvr>
                                        <p:cTn id="56" dur="500"/>
                                        <p:tgtEl>
                                          <p:spTgt spid="105"/>
                                        </p:tgtEl>
                                      </p:cBhvr>
                                    </p:animEffect>
                                    <p:set>
                                      <p:cBhvr>
                                        <p:cTn id="57" dur="1" fill="hold">
                                          <p:stCondLst>
                                            <p:cond delay="499"/>
                                          </p:stCondLst>
                                        </p:cTn>
                                        <p:tgtEl>
                                          <p:spTgt spid="105"/>
                                        </p:tgtEl>
                                        <p:attrNameLst>
                                          <p:attrName>style.visibility</p:attrName>
                                        </p:attrNameLst>
                                      </p:cBhvr>
                                      <p:to>
                                        <p:strVal val="hidden"/>
                                      </p:to>
                                    </p:set>
                                  </p:childTnLst>
                                </p:cTn>
                              </p:par>
                              <p:par>
                                <p:cTn id="58" presetID="64" presetClass="path" presetSubtype="0" accel="50000" decel="50000" fill="hold" grpId="1" nodeType="withEffect">
                                  <p:stCondLst>
                                    <p:cond delay="5000"/>
                                  </p:stCondLst>
                                  <p:childTnLst>
                                    <p:animMotion origin="layout" path="M 0 -0.02222 L 0 -0.33333 " pathEditMode="relative" rAng="0" ptsTypes="AA">
                                      <p:cBhvr>
                                        <p:cTn id="59" dur="2000" fill="hold"/>
                                        <p:tgtEl>
                                          <p:spTgt spid="102"/>
                                        </p:tgtEl>
                                        <p:attrNameLst>
                                          <p:attrName>ppt_x</p:attrName>
                                          <p:attrName>ppt_y</p:attrName>
                                        </p:attrNameLst>
                                      </p:cBhvr>
                                      <p:rCtr x="0" y="-156"/>
                                    </p:animMotion>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blinds(horizontal)">
                                      <p:cBhvr>
                                        <p:cTn id="64" dur="500"/>
                                        <p:tgtEl>
                                          <p:spTgt spid="103"/>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2000" fill="hold"/>
                                        <p:tgtEl>
                                          <p:spTgt spid="92"/>
                                        </p:tgtEl>
                                        <p:attrNameLst>
                                          <p:attrName>ppt_x</p:attrName>
                                        </p:attrNameLst>
                                      </p:cBhvr>
                                      <p:tavLst>
                                        <p:tav tm="0">
                                          <p:val>
                                            <p:strVal val="0-#ppt_w/2"/>
                                          </p:val>
                                        </p:tav>
                                        <p:tav tm="100000">
                                          <p:val>
                                            <p:strVal val="#ppt_x"/>
                                          </p:val>
                                        </p:tav>
                                      </p:tavLst>
                                    </p:anim>
                                    <p:anim calcmode="lin" valueType="num">
                                      <p:cBhvr additive="base">
                                        <p:cTn id="72" dur="2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nodeType="clickEffect">
                                  <p:stCondLst>
                                    <p:cond delay="0"/>
                                  </p:stCondLst>
                                  <p:childTnLst>
                                    <p:animMotion origin="layout" path="M -3.33333E-6 8.37381E-7 L 0.275 -0.0037 " pathEditMode="relative" rAng="0" ptsTypes="AA">
                                      <p:cBhvr>
                                        <p:cTn id="80" dur="2000" fill="hold"/>
                                        <p:tgtEl>
                                          <p:spTgt spid="92"/>
                                        </p:tgtEl>
                                        <p:attrNameLst>
                                          <p:attrName>ppt_x</p:attrName>
                                          <p:attrName>ppt_y</p:attrName>
                                        </p:attrNameLst>
                                      </p:cBhvr>
                                      <p:rCtr x="138" y="-2"/>
                                    </p:animMotion>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4" presetClass="path" presetSubtype="0" accel="50000" decel="50000" fill="hold" nodeType="clickEffect">
                                  <p:stCondLst>
                                    <p:cond delay="0"/>
                                  </p:stCondLst>
                                  <p:childTnLst>
                                    <p:animMotion origin="layout" path="M -0.00833 1.97085E-6 L 0.12761 -0.05066 C 0.15625 -0.062 0.19896 -0.06824 0.24341 -0.06824 C 0.29427 -0.06824 0.3349 -0.062 0.36355 -0.05066 L 0.5 1.97085E-6 " pathEditMode="relative" rAng="0" ptsTypes="FffFF">
                                      <p:cBhvr>
                                        <p:cTn id="92" dur="2000" fill="hold"/>
                                        <p:tgtEl>
                                          <p:spTgt spid="96"/>
                                        </p:tgtEl>
                                        <p:attrNameLst>
                                          <p:attrName>ppt_x</p:attrName>
                                          <p:attrName>ppt_y</p:attrName>
                                        </p:attrNameLst>
                                      </p:cBhvr>
                                      <p:rCtr x="254" y="-34"/>
                                    </p:animMotion>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35" presetClass="path" presetSubtype="0" accel="50000" decel="50000" fill="hold" nodeType="clickEffect">
                                  <p:stCondLst>
                                    <p:cond delay="0"/>
                                  </p:stCondLst>
                                  <p:childTnLst>
                                    <p:animMotion origin="layout" path="M -3.33333E-6 3.10433E-6 L -0.26666 0.0259 " pathEditMode="relative" rAng="0" ptsTypes="AA">
                                      <p:cBhvr>
                                        <p:cTn id="104" dur="2000" fill="hold"/>
                                        <p:tgtEl>
                                          <p:spTgt spid="97"/>
                                        </p:tgtEl>
                                        <p:attrNameLst>
                                          <p:attrName>ppt_x</p:attrName>
                                          <p:attrName>ppt_y</p:attrName>
                                        </p:attrNameLst>
                                      </p:cBhvr>
                                      <p:rCtr x="-133" y="13"/>
                                    </p:animMotion>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blinds(horizontal)">
                                      <p:cBhvr>
                                        <p:cTn id="113" dur="500"/>
                                        <p:tgtEl>
                                          <p:spTgt spid="104"/>
                                        </p:tgtEl>
                                      </p:cBhvr>
                                    </p:animEffect>
                                  </p:childTnLst>
                                </p:cTn>
                              </p:par>
                            </p:childTnLst>
                          </p:cTn>
                        </p:par>
                      </p:childTnLst>
                    </p:cTn>
                  </p:par>
                  <p:par>
                    <p:cTn id="114" fill="hold">
                      <p:stCondLst>
                        <p:cond delay="indefinite"/>
                      </p:stCondLst>
                      <p:childTnLst>
                        <p:par>
                          <p:cTn id="115" fill="hold">
                            <p:stCondLst>
                              <p:cond delay="0"/>
                            </p:stCondLst>
                            <p:childTnLst>
                              <p:par>
                                <p:cTn id="116" presetID="64" presetClass="path" presetSubtype="0" accel="50000" decel="50000" fill="hold" nodeType="clickEffect">
                                  <p:stCondLst>
                                    <p:cond delay="0"/>
                                  </p:stCondLst>
                                  <p:childTnLst>
                                    <p:animMotion origin="layout" path="M -3.33333E-6 1.97085E-6 L -3.33333E-6 -0.24428 " pathEditMode="relative" rAng="0" ptsTypes="AA">
                                      <p:cBhvr>
                                        <p:cTn id="117" dur="2000" fill="hold"/>
                                        <p:tgtEl>
                                          <p:spTgt spid="97"/>
                                        </p:tgtEl>
                                        <p:attrNameLst>
                                          <p:attrName>ppt_x</p:attrName>
                                          <p:attrName>ppt_y</p:attrName>
                                        </p:attrNameLst>
                                      </p:cBhvr>
                                      <p:rCtr x="0" y="-122"/>
                                    </p:animMotion>
                                  </p:childTnLst>
                                  <p:subTnLst>
                                    <p:set>
                                      <p:cBhvr override="childStyle">
                                        <p:cTn dur="1" fill="hold" display="0" masterRel="sameClick" afterEffect="1">
                                          <p:stCondLst>
                                            <p:cond evt="end" delay="0">
                                              <p:tn val="116"/>
                                            </p:cond>
                                          </p:stCondLst>
                                        </p:cTn>
                                        <p:tgtEl>
                                          <p:spTgt spid="97"/>
                                        </p:tgtEl>
                                        <p:attrNameLst>
                                          <p:attrName>style.visibility</p:attrName>
                                        </p:attrNameLst>
                                      </p:cBhvr>
                                      <p:to>
                                        <p:strVal val="hidden"/>
                                      </p:to>
                                    </p:set>
                                  </p:subTnLst>
                                </p:cTn>
                              </p:par>
                              <p:par>
                                <p:cTn id="118" presetID="3" presetClass="entr" presetSubtype="10" fill="hold" nodeType="with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blinds(horizontal)">
                                      <p:cBhvr>
                                        <p:cTn id="12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70" grpId="0"/>
      <p:bldP spid="72" grpId="0"/>
      <p:bldP spid="76" grpId="0"/>
      <p:bldP spid="100" grpId="0"/>
      <p:bldP spid="101" grpId="0" animBg="1"/>
      <p:bldP spid="102" grpId="0" animBg="1"/>
      <p:bldP spid="102" grpId="1" animBg="1"/>
      <p:bldP spid="103" grpId="0"/>
      <p:bldP spid="104" grpId="0"/>
      <p:bldP spid="105" grpId="0" animBg="1"/>
      <p:bldP spid="10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868362"/>
          </a:xfrm>
        </p:spPr>
        <p:txBody>
          <a:bodyPr>
            <a:normAutofit fontScale="90000"/>
          </a:bodyPr>
          <a:lstStyle/>
          <a:p>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3600" dirty="0" smtClean="0">
                <a:latin typeface="Arial" pitchFamily="34" charset="0"/>
                <a:cs typeface="Arial" pitchFamily="34" charset="0"/>
              </a:rPr>
              <a:t>Where are we now?</a:t>
            </a:r>
            <a:br>
              <a:rPr lang="en-US" sz="3600" dirty="0" smtClean="0">
                <a:latin typeface="Arial" pitchFamily="34" charset="0"/>
                <a:cs typeface="Arial" pitchFamily="34" charset="0"/>
              </a:rPr>
            </a:br>
            <a:endParaRPr lang="en-US" sz="3600" dirty="0" smtClean="0">
              <a:latin typeface="Arial" pitchFamily="34" charset="0"/>
              <a:cs typeface="Arial" pitchFamily="34" charset="0"/>
            </a:endParaRPr>
          </a:p>
        </p:txBody>
      </p:sp>
      <p:pic>
        <p:nvPicPr>
          <p:cNvPr id="5" name="Picture 4" descr="ADPH-seal.jpg"/>
          <p:cNvPicPr>
            <a:picLocks noChangeAspect="1"/>
          </p:cNvPicPr>
          <p:nvPr/>
        </p:nvPicPr>
        <p:blipFill>
          <a:blip r:embed="rId2" cstate="print"/>
          <a:stretch>
            <a:fillRect/>
          </a:stretch>
        </p:blipFill>
        <p:spPr>
          <a:xfrm>
            <a:off x="7696200" y="5562600"/>
            <a:ext cx="1143000" cy="1143000"/>
          </a:xfrm>
          <a:prstGeom prst="rect">
            <a:avLst/>
          </a:prstGeom>
        </p:spPr>
      </p:pic>
      <p:sp>
        <p:nvSpPr>
          <p:cNvPr id="7" name="Rectangle 6"/>
          <p:cNvSpPr/>
          <p:nvPr/>
        </p:nvSpPr>
        <p:spPr>
          <a:xfrm>
            <a:off x="609600" y="1219200"/>
            <a:ext cx="7315200" cy="4967514"/>
          </a:xfrm>
          <a:prstGeom prst="rect">
            <a:avLst/>
          </a:prstGeom>
        </p:spPr>
        <p:txBody>
          <a:bodyPr wrap="square">
            <a:spAutoFit/>
          </a:bodyPr>
          <a:lstStyle/>
          <a:p>
            <a:pPr lvl="1">
              <a:lnSpc>
                <a:spcPct val="80000"/>
              </a:lnSpc>
              <a:buFont typeface="Wingdings" pitchFamily="2" charset="2"/>
              <a:buChar char="Ø"/>
              <a:defRPr/>
            </a:pPr>
            <a:r>
              <a:rPr lang="en-US" sz="2200" dirty="0" smtClean="0">
                <a:latin typeface="Arial" pitchFamily="34" charset="0"/>
                <a:cs typeface="Arial" pitchFamily="34" charset="0"/>
              </a:rPr>
              <a:t>Reporting from all 11 Public Health Areas for EPI,    	VPD and TB.</a:t>
            </a:r>
          </a:p>
          <a:p>
            <a:pPr lvl="1">
              <a:lnSpc>
                <a:spcPct val="80000"/>
              </a:lnSpc>
              <a:buFont typeface="Wingdings" pitchFamily="2" charset="2"/>
              <a:buChar char="Ø"/>
              <a:defRPr/>
            </a:pPr>
            <a:r>
              <a:rPr lang="en-US" sz="2200" dirty="0" smtClean="0">
                <a:latin typeface="Arial" pitchFamily="34" charset="0"/>
                <a:cs typeface="Arial" pitchFamily="34" charset="0"/>
              </a:rPr>
              <a:t>Manually entered lab reports from USAMC and   	EAMC to ALNBS</a:t>
            </a:r>
          </a:p>
          <a:p>
            <a:pPr lvl="1">
              <a:lnSpc>
                <a:spcPct val="80000"/>
              </a:lnSpc>
              <a:buFont typeface="Wingdings" pitchFamily="2" charset="2"/>
              <a:buChar char="Ø"/>
              <a:defRPr/>
            </a:pPr>
            <a:r>
              <a:rPr lang="en-US" sz="2200" dirty="0" err="1" smtClean="0">
                <a:latin typeface="Arial" pitchFamily="34" charset="0"/>
                <a:cs typeface="Arial" pitchFamily="34" charset="0"/>
              </a:rPr>
              <a:t>Labcorp</a:t>
            </a:r>
            <a:r>
              <a:rPr lang="en-US" sz="2200" dirty="0" smtClean="0">
                <a:latin typeface="Arial" pitchFamily="34" charset="0"/>
                <a:cs typeface="Arial" pitchFamily="34" charset="0"/>
              </a:rPr>
              <a:t>, Mayo, State Lab, </a:t>
            </a:r>
            <a:r>
              <a:rPr lang="en-US" sz="2200" dirty="0" err="1" smtClean="0">
                <a:latin typeface="Arial" pitchFamily="34" charset="0"/>
                <a:cs typeface="Arial" pitchFamily="34" charset="0"/>
              </a:rPr>
              <a:t>Medtox</a:t>
            </a:r>
            <a:r>
              <a:rPr lang="en-US" sz="2200" dirty="0" smtClean="0">
                <a:latin typeface="Arial" pitchFamily="34" charset="0"/>
                <a:cs typeface="Arial" pitchFamily="34" charset="0"/>
              </a:rPr>
              <a:t> and ARUP ELR 	into “Production” ALNBS</a:t>
            </a:r>
          </a:p>
          <a:p>
            <a:pPr lvl="1">
              <a:lnSpc>
                <a:spcPct val="80000"/>
              </a:lnSpc>
              <a:buFont typeface="Wingdings" pitchFamily="2" charset="2"/>
              <a:buChar char="Ø"/>
              <a:defRPr/>
            </a:pPr>
            <a:r>
              <a:rPr lang="en-US" sz="2200" dirty="0" smtClean="0">
                <a:latin typeface="Arial" pitchFamily="34" charset="0"/>
                <a:cs typeface="Arial" pitchFamily="34" charset="0"/>
              </a:rPr>
              <a:t>About 140 Active NBS Users  </a:t>
            </a:r>
          </a:p>
          <a:p>
            <a:pPr lvl="1">
              <a:lnSpc>
                <a:spcPct val="80000"/>
              </a:lnSpc>
              <a:buFont typeface="Wingdings" pitchFamily="2" charset="2"/>
              <a:buChar char="Ø"/>
              <a:defRPr/>
            </a:pPr>
            <a:r>
              <a:rPr lang="en-US" sz="2200" dirty="0" smtClean="0">
                <a:latin typeface="Arial" pitchFamily="34" charset="0"/>
                <a:cs typeface="Arial" pitchFamily="34" charset="0"/>
              </a:rPr>
              <a:t>Began collecting data in 2004 (Mobile)</a:t>
            </a:r>
          </a:p>
          <a:p>
            <a:pPr lvl="1">
              <a:lnSpc>
                <a:spcPct val="80000"/>
              </a:lnSpc>
              <a:buFont typeface="Wingdings" pitchFamily="2" charset="2"/>
              <a:buChar char="Ø"/>
              <a:defRPr/>
            </a:pPr>
            <a:r>
              <a:rPr lang="en-US" sz="2200" dirty="0" smtClean="0">
                <a:latin typeface="Arial" pitchFamily="34" charset="0"/>
                <a:cs typeface="Arial" pitchFamily="34" charset="0"/>
              </a:rPr>
              <a:t>Jefferson began data collection in 2006 </a:t>
            </a:r>
          </a:p>
          <a:p>
            <a:pPr lvl="1">
              <a:lnSpc>
                <a:spcPct val="80000"/>
              </a:lnSpc>
              <a:buFont typeface="Wingdings" pitchFamily="2" charset="2"/>
              <a:buChar char="Ø"/>
              <a:defRPr/>
            </a:pPr>
            <a:r>
              <a:rPr lang="en-US" sz="2200" dirty="0" smtClean="0">
                <a:latin typeface="Arial" pitchFamily="34" charset="0"/>
                <a:cs typeface="Arial" pitchFamily="34" charset="0"/>
              </a:rPr>
              <a:t>First year of complete statewide data 2007</a:t>
            </a:r>
          </a:p>
          <a:p>
            <a:pPr lvl="1">
              <a:lnSpc>
                <a:spcPct val="80000"/>
              </a:lnSpc>
              <a:buFont typeface="Wingdings" pitchFamily="2" charset="2"/>
              <a:buChar char="Ø"/>
              <a:defRPr/>
            </a:pPr>
            <a:r>
              <a:rPr lang="en-US" sz="2200" dirty="0" smtClean="0">
                <a:latin typeface="Arial" pitchFamily="34" charset="0"/>
                <a:cs typeface="Arial" pitchFamily="34" charset="0"/>
              </a:rPr>
              <a:t>21,000 Case Investigations </a:t>
            </a:r>
          </a:p>
          <a:p>
            <a:pPr lvl="1">
              <a:lnSpc>
                <a:spcPct val="80000"/>
              </a:lnSpc>
              <a:buFont typeface="Wingdings" pitchFamily="2" charset="2"/>
              <a:buChar char="Ø"/>
              <a:defRPr/>
            </a:pPr>
            <a:r>
              <a:rPr lang="en-US" sz="2200" dirty="0" smtClean="0">
                <a:latin typeface="Arial" pitchFamily="34" charset="0"/>
                <a:cs typeface="Arial" pitchFamily="34" charset="0"/>
              </a:rPr>
              <a:t>410,000 Lab Results </a:t>
            </a:r>
          </a:p>
          <a:p>
            <a:pPr lvl="1">
              <a:lnSpc>
                <a:spcPct val="80000"/>
              </a:lnSpc>
              <a:buFont typeface="Wingdings" pitchFamily="2" charset="2"/>
              <a:buChar char="Ø"/>
              <a:defRPr/>
            </a:pPr>
            <a:r>
              <a:rPr lang="en-US" sz="2200" dirty="0" smtClean="0">
                <a:latin typeface="Arial" pitchFamily="34" charset="0"/>
                <a:cs typeface="Arial" pitchFamily="34" charset="0"/>
              </a:rPr>
              <a:t>Average receipt of approximately 300 ELRs per day</a:t>
            </a:r>
          </a:p>
          <a:p>
            <a:pPr lvl="1">
              <a:lnSpc>
                <a:spcPct val="80000"/>
              </a:lnSpc>
              <a:buFont typeface="Wingdings" pitchFamily="2" charset="2"/>
              <a:buChar char="Ø"/>
              <a:defRPr/>
            </a:pPr>
            <a:r>
              <a:rPr lang="en-US" sz="2200" dirty="0" smtClean="0">
                <a:latin typeface="Arial" pitchFamily="34" charset="0"/>
                <a:cs typeface="Arial" pitchFamily="34" charset="0"/>
              </a:rPr>
              <a:t>Daily extract of Lead ELR data into Stellar</a:t>
            </a:r>
          </a:p>
          <a:p>
            <a:pPr lvl="1">
              <a:lnSpc>
                <a:spcPct val="80000"/>
              </a:lnSpc>
              <a:buFont typeface="Wingdings" pitchFamily="2" charset="2"/>
              <a:buChar char="Ø"/>
              <a:defRPr/>
            </a:pPr>
            <a:r>
              <a:rPr lang="en-US" sz="2200" dirty="0" smtClean="0">
                <a:latin typeface="Arial" pitchFamily="34" charset="0"/>
                <a:cs typeface="Arial" pitchFamily="34" charset="0"/>
              </a:rPr>
              <a:t>Daily extract of HIV ELR data into </a:t>
            </a:r>
            <a:r>
              <a:rPr lang="en-US" sz="2200" dirty="0" err="1" smtClean="0">
                <a:latin typeface="Arial" pitchFamily="34" charset="0"/>
                <a:cs typeface="Arial" pitchFamily="34" charset="0"/>
              </a:rPr>
              <a:t>eHARS</a:t>
            </a:r>
            <a:endParaRPr lang="en-US" sz="2200" dirty="0" smtClean="0">
              <a:latin typeface="Arial" pitchFamily="34" charset="0"/>
              <a:cs typeface="Arial" pitchFamily="34" charset="0"/>
            </a:endParaRPr>
          </a:p>
          <a:p>
            <a:pPr lvl="1">
              <a:lnSpc>
                <a:spcPct val="80000"/>
              </a:lnSpc>
              <a:buFont typeface="Wingdings" pitchFamily="2" charset="2"/>
              <a:buChar char="Ø"/>
              <a:defRPr/>
            </a:pPr>
            <a:r>
              <a:rPr lang="en-US" sz="2200" dirty="0" smtClean="0">
                <a:latin typeface="Arial" pitchFamily="34" charset="0"/>
                <a:cs typeface="Arial" pitchFamily="34" charset="0"/>
              </a:rPr>
              <a:t>Spatial Pattern of Disease Analysis tool (GIS) in 	Production</a:t>
            </a:r>
          </a:p>
          <a:p>
            <a:pPr lvl="1">
              <a:lnSpc>
                <a:spcPct val="80000"/>
              </a:lnSpc>
              <a:buFont typeface="Wingdings" pitchFamily="2" charset="2"/>
              <a:buChar char="Ø"/>
              <a:defRPr/>
            </a:pPr>
            <a:r>
              <a:rPr lang="en-US" sz="2200" dirty="0" smtClean="0">
                <a:latin typeface="Arial" pitchFamily="34" charset="0"/>
                <a:cs typeface="Arial" pitchFamily="34" charset="0"/>
              </a:rPr>
              <a:t>NBS Version 3.1.3 in production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Arial" pitchFamily="34" charset="0"/>
                <a:cs typeface="Arial" pitchFamily="34" charset="0"/>
              </a:rPr>
              <a:t>What next?</a:t>
            </a:r>
            <a:endParaRPr lang="en-US" sz="3200" dirty="0">
              <a:latin typeface="Arial" pitchFamily="34" charset="0"/>
              <a:cs typeface="Arial" pitchFamily="34" charset="0"/>
            </a:endParaRPr>
          </a:p>
        </p:txBody>
      </p:sp>
      <p:pic>
        <p:nvPicPr>
          <p:cNvPr id="4" name="Content Placeholder 3" descr="ADPH-seal.jpg"/>
          <p:cNvPicPr>
            <a:picLocks noGrp="1" noChangeAspect="1"/>
          </p:cNvPicPr>
          <p:nvPr>
            <p:ph idx="1"/>
          </p:nvPr>
        </p:nvPicPr>
        <p:blipFill>
          <a:blip r:embed="rId2" cstate="print"/>
          <a:stretch>
            <a:fillRect/>
          </a:stretch>
        </p:blipFill>
        <p:spPr>
          <a:xfrm>
            <a:off x="7772400" y="5562600"/>
            <a:ext cx="1143000" cy="1143000"/>
          </a:xfrm>
          <a:prstGeom prst="rect">
            <a:avLst/>
          </a:prstGeom>
        </p:spPr>
      </p:pic>
      <p:sp>
        <p:nvSpPr>
          <p:cNvPr id="6" name="Rectangle 5"/>
          <p:cNvSpPr/>
          <p:nvPr/>
        </p:nvSpPr>
        <p:spPr>
          <a:xfrm>
            <a:off x="609600" y="1676400"/>
            <a:ext cx="6629400" cy="2677656"/>
          </a:xfrm>
          <a:prstGeom prst="rect">
            <a:avLst/>
          </a:prstGeom>
        </p:spPr>
        <p:txBody>
          <a:bodyPr wrap="square">
            <a:spAutoFit/>
          </a:bodyPr>
          <a:lstStyle/>
          <a:p>
            <a:pPr lvl="1">
              <a:buFont typeface="Wingdings" pitchFamily="2" charset="2"/>
              <a:buChar char="Ø"/>
              <a:defRPr/>
            </a:pPr>
            <a:r>
              <a:rPr lang="en-US" sz="2400" dirty="0" smtClean="0">
                <a:latin typeface="Arial" pitchFamily="34" charset="0"/>
                <a:cs typeface="Arial" pitchFamily="34" charset="0"/>
              </a:rPr>
              <a:t> Quarterly On-going 	Training/Continuing 	Education</a:t>
            </a:r>
          </a:p>
          <a:p>
            <a:pPr lvl="1">
              <a:buFont typeface="Wingdings" pitchFamily="2" charset="2"/>
              <a:buChar char="Ø"/>
              <a:defRPr/>
            </a:pPr>
            <a:r>
              <a:rPr lang="en-US" sz="2400" dirty="0" smtClean="0">
                <a:latin typeface="Arial" pitchFamily="34" charset="0"/>
                <a:cs typeface="Arial" pitchFamily="34" charset="0"/>
              </a:rPr>
              <a:t>Other ELR Interfaces (Quest, 	Hospitals)</a:t>
            </a:r>
          </a:p>
          <a:p>
            <a:pPr lvl="1">
              <a:buFont typeface="Wingdings" pitchFamily="2" charset="2"/>
              <a:buChar char="Ø"/>
              <a:defRPr/>
            </a:pPr>
            <a:r>
              <a:rPr lang="en-US" sz="2400" dirty="0" smtClean="0">
                <a:latin typeface="Arial" pitchFamily="34" charset="0"/>
                <a:cs typeface="Arial" pitchFamily="34" charset="0"/>
              </a:rPr>
              <a:t> Contact Tracing</a:t>
            </a:r>
          </a:p>
          <a:p>
            <a:pPr lvl="1">
              <a:buFont typeface="Wingdings" pitchFamily="2" charset="2"/>
              <a:buChar char="Ø"/>
              <a:defRPr/>
            </a:pPr>
            <a:r>
              <a:rPr lang="en-US" sz="2400" dirty="0" smtClean="0">
                <a:latin typeface="Arial" pitchFamily="34" charset="0"/>
                <a:cs typeface="Arial" pitchFamily="34" charset="0"/>
              </a:rPr>
              <a:t> Public Health Case Reporting </a:t>
            </a:r>
          </a:p>
          <a:p>
            <a:pPr lvl="1">
              <a:buFont typeface="Wingdings" pitchFamily="2" charset="2"/>
              <a:buChar char="Ø"/>
              <a:defRPr/>
            </a:pPr>
            <a:r>
              <a:rPr lang="en-US" sz="2400" dirty="0" smtClean="0">
                <a:latin typeface="Arial" pitchFamily="34" charset="0"/>
                <a:cs typeface="Arial" pitchFamily="34" charset="0"/>
              </a:rPr>
              <a:t> NBS 4.0 : Disease Module Builder (DMB).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Font typeface="Arial" pitchFamily="34" charset="0"/>
              <a:buChar char="•"/>
              <a:defRPr/>
            </a:pPr>
            <a:r>
              <a:rPr lang="en-US" sz="1400" dirty="0" smtClean="0">
                <a:latin typeface="Arial" pitchFamily="34" charset="0"/>
                <a:cs typeface="Arial" pitchFamily="34" charset="0"/>
              </a:rPr>
              <a:t>The system components that enable the generation and maintenance of Disease Modules based on the needs of implementation sites:</a:t>
            </a:r>
          </a:p>
          <a:p>
            <a:pPr lvl="1">
              <a:buFont typeface="Arial" pitchFamily="34" charset="0"/>
              <a:buChar char="•"/>
              <a:defRPr/>
            </a:pPr>
            <a:r>
              <a:rPr lang="en-US" sz="1400" dirty="0" smtClean="0">
                <a:latin typeface="Arial" pitchFamily="34" charset="0"/>
                <a:cs typeface="Arial" pitchFamily="34" charset="0"/>
              </a:rPr>
              <a:t>Generation and configuration of disease specific electronic forms </a:t>
            </a:r>
          </a:p>
          <a:p>
            <a:pPr lvl="1">
              <a:buFont typeface="Arial" pitchFamily="34" charset="0"/>
              <a:buChar char="•"/>
              <a:defRPr/>
            </a:pPr>
            <a:r>
              <a:rPr lang="en-US" sz="1400" dirty="0" smtClean="0">
                <a:latin typeface="Arial" pitchFamily="34" charset="0"/>
                <a:cs typeface="Arial" pitchFamily="34" charset="0"/>
              </a:rPr>
              <a:t>Administration of disease specific vocabulary based on CDC PHIN Vocabulary Access and Distribution System (VADS) content</a:t>
            </a:r>
          </a:p>
          <a:p>
            <a:pPr lvl="1">
              <a:buFont typeface="Arial" pitchFamily="34" charset="0"/>
              <a:buChar char="•"/>
              <a:defRPr/>
            </a:pPr>
            <a:r>
              <a:rPr lang="en-US" sz="1400" dirty="0" smtClean="0">
                <a:latin typeface="Arial" pitchFamily="34" charset="0"/>
                <a:cs typeface="Arial" pitchFamily="34" charset="0"/>
              </a:rPr>
              <a:t>Implementation of disease specific validations and user interface behaviors</a:t>
            </a:r>
          </a:p>
          <a:p>
            <a:pPr lvl="1">
              <a:buFont typeface="Arial" pitchFamily="34" charset="0"/>
              <a:buChar char="•"/>
              <a:defRPr/>
            </a:pPr>
            <a:r>
              <a:rPr lang="en-US" sz="1400" dirty="0" smtClean="0">
                <a:latin typeface="Arial" pitchFamily="34" charset="0"/>
                <a:cs typeface="Arial" pitchFamily="34" charset="0"/>
              </a:rPr>
              <a:t>Configuration of flat files containing disease specific data for analysis in the Reporting Database</a:t>
            </a:r>
          </a:p>
          <a:p>
            <a:pPr lvl="1">
              <a:buFont typeface="Arial" pitchFamily="34" charset="0"/>
              <a:buChar char="•"/>
              <a:defRPr/>
            </a:pPr>
            <a:r>
              <a:rPr lang="en-US" sz="1400" dirty="0" smtClean="0">
                <a:latin typeface="Arial" pitchFamily="34" charset="0"/>
                <a:cs typeface="Arial" pitchFamily="34" charset="0"/>
              </a:rPr>
              <a:t>Ability to extract data elements needed for disease reporting to CDC based on the message Structure Specification for National Condition Reporting v.2 and disease specific CDC PHIN Case Notification Implementation Guides</a:t>
            </a:r>
          </a:p>
          <a:p>
            <a:pPr lvl="1">
              <a:buFont typeface="Arial" pitchFamily="34" charset="0"/>
              <a:buChar char="•"/>
              <a:defRPr/>
            </a:pPr>
            <a:r>
              <a:rPr lang="en-US" sz="1400" dirty="0" smtClean="0">
                <a:latin typeface="Arial" pitchFamily="34" charset="0"/>
                <a:cs typeface="Arial" pitchFamily="34" charset="0"/>
              </a:rPr>
              <a:t>Ability to version, import and export disease modules to promote sharing amongst implementation sites</a:t>
            </a:r>
          </a:p>
          <a:p>
            <a:pPr lvl="1">
              <a:buFont typeface="Arial" pitchFamily="34" charset="0"/>
              <a:buChar char="•"/>
              <a:defRPr/>
            </a:pPr>
            <a:r>
              <a:rPr lang="en-US" sz="1400" dirty="0" smtClean="0">
                <a:latin typeface="Arial" pitchFamily="34" charset="0"/>
                <a:cs typeface="Arial" pitchFamily="34" charset="0"/>
              </a:rPr>
              <a:t>Allow implementation sites to integrate Disease Modules with NBS Enterprise Services</a:t>
            </a:r>
          </a:p>
          <a:p>
            <a:pPr lvl="1">
              <a:buFont typeface="Arial" pitchFamily="34" charset="0"/>
              <a:buChar char="•"/>
              <a:defRPr/>
            </a:pPr>
            <a:r>
              <a:rPr lang="en-US" sz="1400" dirty="0" smtClean="0">
                <a:latin typeface="Arial" pitchFamily="34" charset="0"/>
                <a:cs typeface="Arial" pitchFamily="34" charset="0"/>
              </a:rPr>
              <a:t>Allow implementation sites to port existing disease module data to new disease module implementation</a:t>
            </a:r>
          </a:p>
          <a:p>
            <a:endParaRPr lang="en-US" dirty="0"/>
          </a:p>
        </p:txBody>
      </p:sp>
      <p:sp>
        <p:nvSpPr>
          <p:cNvPr id="3" name="Title 2"/>
          <p:cNvSpPr>
            <a:spLocks noGrp="1"/>
          </p:cNvSpPr>
          <p:nvPr>
            <p:ph type="title"/>
          </p:nvPr>
        </p:nvSpPr>
        <p:spPr/>
        <p:txBody>
          <a:bodyPr>
            <a:normAutofit fontScale="90000"/>
          </a:bodyPr>
          <a:lstStyle/>
          <a:p>
            <a:r>
              <a:rPr lang="en-US" sz="3100" dirty="0" smtClean="0"/>
              <a:t/>
            </a:r>
            <a:br>
              <a:rPr lang="en-US" sz="3100" dirty="0" smtClean="0"/>
            </a:br>
            <a:r>
              <a:rPr lang="en-US" sz="3100" dirty="0" smtClean="0">
                <a:latin typeface="Arial" pitchFamily="34" charset="0"/>
                <a:cs typeface="Arial" pitchFamily="34" charset="0"/>
              </a:rPr>
              <a:t>What is a DMB?</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pic>
        <p:nvPicPr>
          <p:cNvPr id="4" name="Picture 3" descr="ADPH-seal.jpg"/>
          <p:cNvPicPr>
            <a:picLocks noChangeAspect="1"/>
          </p:cNvPicPr>
          <p:nvPr/>
        </p:nvPicPr>
        <p:blipFill>
          <a:blip r:embed="rId3" cstate="print"/>
          <a:stretch>
            <a:fillRect/>
          </a:stretch>
        </p:blipFill>
        <p:spPr>
          <a:xfrm>
            <a:off x="7696200" y="5562600"/>
            <a:ext cx="1143000" cy="1143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Documents and Settings\sp1sredd\Local Settings\Temporary Internet Files\Content.IE5\KENOG22F\MCj00787110000[1].wmf"/>
          <p:cNvPicPr>
            <a:picLocks noChangeAspect="1" noChangeArrowheads="1"/>
          </p:cNvPicPr>
          <p:nvPr/>
        </p:nvPicPr>
        <p:blipFill>
          <a:blip r:embed="rId3" cstate="print"/>
          <a:srcRect/>
          <a:stretch>
            <a:fillRect/>
          </a:stretch>
        </p:blipFill>
        <p:spPr bwMode="auto">
          <a:xfrm>
            <a:off x="3581400" y="609600"/>
            <a:ext cx="1981200" cy="425091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609600" y="1905000"/>
            <a:ext cx="7848600" cy="4668838"/>
          </a:xfrm>
          <a:prstGeom prst="rect">
            <a:avLst/>
          </a:prstGeom>
          <a:noFill/>
          <a:ln w="9525">
            <a:noFill/>
            <a:miter lim="800000"/>
            <a:headEnd/>
            <a:tailEnd/>
          </a:ln>
        </p:spPr>
      </p:pic>
      <p:sp>
        <p:nvSpPr>
          <p:cNvPr id="2" name="Content Placeholder 1"/>
          <p:cNvSpPr>
            <a:spLocks noGrp="1"/>
          </p:cNvSpPr>
          <p:nvPr>
            <p:ph idx="1"/>
          </p:nvPr>
        </p:nvSpPr>
        <p:spPr>
          <a:xfrm>
            <a:off x="381000" y="990600"/>
            <a:ext cx="8229600" cy="4525963"/>
          </a:xfrm>
        </p:spPr>
        <p:txBody>
          <a:bodyPr>
            <a:normAutofit/>
          </a:bodyPr>
          <a:lstStyle/>
          <a:p>
            <a:pPr>
              <a:buNone/>
            </a:pPr>
            <a:r>
              <a:rPr lang="en-US" sz="2400" dirty="0" smtClean="0">
                <a:latin typeface="Arial" pitchFamily="34" charset="0"/>
                <a:cs typeface="Arial" pitchFamily="34" charset="0"/>
              </a:rPr>
              <a:t>New secure web-based electronic disease reporting system</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p:txBody>
      </p:sp>
      <p:sp>
        <p:nvSpPr>
          <p:cNvPr id="3" name="Title 2"/>
          <p:cNvSpPr>
            <a:spLocks noGrp="1"/>
          </p:cNvSpPr>
          <p:nvPr>
            <p:ph type="title"/>
          </p:nvPr>
        </p:nvSpPr>
        <p:spPr>
          <a:xfrm>
            <a:off x="457200" y="0"/>
            <a:ext cx="8229600" cy="1143000"/>
          </a:xfrm>
        </p:spPr>
        <p:txBody>
          <a:bodyPr>
            <a:normAutofit/>
          </a:bodyPr>
          <a:lstStyle/>
          <a:p>
            <a:pPr marL="342900" indent="-342900">
              <a:lnSpc>
                <a:spcPct val="90000"/>
              </a:lnSpc>
              <a:spcBef>
                <a:spcPct val="20000"/>
              </a:spcBef>
              <a:defRPr/>
            </a:pPr>
            <a:r>
              <a:rPr lang="en-US" sz="3200" dirty="0" smtClean="0">
                <a:effectLst/>
                <a:latin typeface="Arial" pitchFamily="34" charset="0"/>
                <a:cs typeface="Arial" pitchFamily="34" charset="0"/>
              </a:rPr>
              <a:t>What is NEDSS, NBS or ALNBS?</a:t>
            </a:r>
            <a:endParaRPr lang="en-US" sz="3200" dirty="0">
              <a:effectLst/>
              <a:latin typeface="Arial" pitchFamily="34" charset="0"/>
              <a:cs typeface="Arial" pitchFamily="34" charset="0"/>
            </a:endParaRPr>
          </a:p>
        </p:txBody>
      </p:sp>
      <p:pic>
        <p:nvPicPr>
          <p:cNvPr id="5" name="Picture 6" descr="Home Page - Overview"/>
          <p:cNvPicPr>
            <a:picLocks noChangeAspect="1" noChangeArrowheads="1"/>
          </p:cNvPicPr>
          <p:nvPr/>
        </p:nvPicPr>
        <p:blipFill>
          <a:blip r:embed="rId4" cstate="print"/>
          <a:srcRect/>
          <a:stretch>
            <a:fillRect/>
          </a:stretch>
        </p:blipFill>
        <p:spPr bwMode="auto">
          <a:xfrm>
            <a:off x="533400" y="1905000"/>
            <a:ext cx="7896980" cy="4800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ALNBS </a:t>
            </a:r>
            <a:endParaRPr lang="en-US" dirty="0"/>
          </a:p>
        </p:txBody>
      </p:sp>
      <p:pic>
        <p:nvPicPr>
          <p:cNvPr id="4" name="Picture 3" descr="ADPH-seal.jpg"/>
          <p:cNvPicPr>
            <a:picLocks noChangeAspect="1"/>
          </p:cNvPicPr>
          <p:nvPr/>
        </p:nvPicPr>
        <p:blipFill>
          <a:blip r:embed="rId3" cstate="print"/>
          <a:stretch>
            <a:fillRect/>
          </a:stretch>
        </p:blipFill>
        <p:spPr>
          <a:xfrm>
            <a:off x="7620000" y="5562600"/>
            <a:ext cx="1143000" cy="1143000"/>
          </a:xfrm>
          <a:prstGeom prst="rect">
            <a:avLst/>
          </a:prstGeom>
        </p:spPr>
      </p:pic>
      <p:graphicFrame>
        <p:nvGraphicFramePr>
          <p:cNvPr id="65538" name="Object 2"/>
          <p:cNvGraphicFramePr>
            <a:graphicFrameLocks noChangeAspect="1"/>
          </p:cNvGraphicFramePr>
          <p:nvPr/>
        </p:nvGraphicFramePr>
        <p:xfrm>
          <a:off x="609600" y="1447800"/>
          <a:ext cx="7516812" cy="3940175"/>
        </p:xfrm>
        <a:graphic>
          <a:graphicData uri="http://schemas.openxmlformats.org/presentationml/2006/ole">
            <p:oleObj spid="_x0000_s65538" r:id="rId4" imgW="9856089" imgH="5162550" progId="Visio.Drawing.11">
              <p:embed/>
            </p:oleObj>
          </a:graphicData>
        </a:graphic>
      </p:graphicFrame>
      <p:pic>
        <p:nvPicPr>
          <p:cNvPr id="6" name="Picture 6" descr="C:\Documents and Settings\hkelsey\My Documents\Snag It\CaseReporting05.bmp"/>
          <p:cNvPicPr>
            <a:picLocks noChangeAspect="1" noChangeArrowheads="1"/>
          </p:cNvPicPr>
          <p:nvPr/>
        </p:nvPicPr>
        <p:blipFill>
          <a:blip r:embed="rId5" cstate="print"/>
          <a:srcRect/>
          <a:stretch>
            <a:fillRect/>
          </a:stretch>
        </p:blipFill>
        <p:spPr bwMode="auto">
          <a:xfrm>
            <a:off x="685800" y="1447800"/>
            <a:ext cx="7467600" cy="3886200"/>
          </a:xfrm>
          <a:prstGeom prst="rect">
            <a:avLst/>
          </a:prstGeom>
          <a:noFill/>
          <a:ln w="9525">
            <a:noFill/>
            <a:miter lim="800000"/>
            <a:headEnd/>
            <a:tailEnd/>
          </a:ln>
        </p:spPr>
      </p:pic>
      <p:pic>
        <p:nvPicPr>
          <p:cNvPr id="7" name="Picture 2" descr="C:\Documents and Settings\hkelsey\My Documents\Snag It\CaseShare01.bmp"/>
          <p:cNvPicPr>
            <a:picLocks noChangeAspect="1" noChangeArrowheads="1"/>
          </p:cNvPicPr>
          <p:nvPr/>
        </p:nvPicPr>
        <p:blipFill>
          <a:blip r:embed="rId6" cstate="print"/>
          <a:srcRect/>
          <a:stretch>
            <a:fillRect/>
          </a:stretch>
        </p:blipFill>
        <p:spPr bwMode="auto">
          <a:xfrm>
            <a:off x="685800" y="1447800"/>
            <a:ext cx="78486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1000" fill="hold"/>
                                        <p:tgtEl>
                                          <p:spTgt spid="65538"/>
                                        </p:tgtEl>
                                        <p:attrNameLst>
                                          <p:attrName>ppt_x</p:attrName>
                                        </p:attrNameLst>
                                      </p:cBhvr>
                                      <p:tavLst>
                                        <p:tav tm="0">
                                          <p:val>
                                            <p:strVal val="#ppt_x"/>
                                          </p:val>
                                        </p:tav>
                                        <p:tav tm="100000">
                                          <p:val>
                                            <p:strVal val="#ppt_x"/>
                                          </p:val>
                                        </p:tav>
                                      </p:tavLst>
                                    </p:anim>
                                    <p:anim calcmode="lin" valueType="num">
                                      <p:cBhvr additive="base">
                                        <p:cTn id="8" dur="10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ALNBS  - Reporting</a:t>
            </a:r>
            <a:endParaRPr lang="en-US" dirty="0"/>
          </a:p>
        </p:txBody>
      </p:sp>
      <p:pic>
        <p:nvPicPr>
          <p:cNvPr id="4" name="Picture 6" descr="Home Page - AVR01"/>
          <p:cNvPicPr>
            <a:picLocks noChangeAspect="1" noChangeArrowheads="1"/>
          </p:cNvPicPr>
          <p:nvPr/>
        </p:nvPicPr>
        <p:blipFill>
          <a:blip r:embed="rId2" cstate="print"/>
          <a:srcRect/>
          <a:stretch>
            <a:fillRect/>
          </a:stretch>
        </p:blipFill>
        <p:spPr bwMode="auto">
          <a:xfrm>
            <a:off x="457200" y="1524000"/>
            <a:ext cx="3581400" cy="3200400"/>
          </a:xfrm>
          <a:prstGeom prst="rect">
            <a:avLst/>
          </a:prstGeom>
          <a:noFill/>
          <a:ln w="9525">
            <a:noFill/>
            <a:miter lim="800000"/>
            <a:headEnd/>
            <a:tailEnd/>
          </a:ln>
        </p:spPr>
      </p:pic>
      <p:pic>
        <p:nvPicPr>
          <p:cNvPr id="5" name="Picture 2" descr="H:\Training\NBS Release 3.1\Home Page - ConfCase01.bmp"/>
          <p:cNvPicPr>
            <a:picLocks noChangeAspect="1" noChangeArrowheads="1"/>
          </p:cNvPicPr>
          <p:nvPr/>
        </p:nvPicPr>
        <p:blipFill>
          <a:blip r:embed="rId3" cstate="print"/>
          <a:srcRect/>
          <a:stretch>
            <a:fillRect/>
          </a:stretch>
        </p:blipFill>
        <p:spPr bwMode="auto">
          <a:xfrm>
            <a:off x="4648200" y="1447800"/>
            <a:ext cx="3886200" cy="3324225"/>
          </a:xfrm>
          <a:prstGeom prst="rect">
            <a:avLst/>
          </a:prstGeom>
          <a:noFill/>
          <a:ln w="9525">
            <a:noFill/>
            <a:miter lim="800000"/>
            <a:headEnd/>
            <a:tailEnd/>
          </a:ln>
        </p:spPr>
      </p:pic>
      <p:pic>
        <p:nvPicPr>
          <p:cNvPr id="6" name="Picture 5" descr="ADPH-seal.jpg"/>
          <p:cNvPicPr>
            <a:picLocks noChangeAspect="1"/>
          </p:cNvPicPr>
          <p:nvPr/>
        </p:nvPicPr>
        <p:blipFill>
          <a:blip r:embed="rId4" cstate="print"/>
          <a:stretch>
            <a:fillRect/>
          </a:stretch>
        </p:blipFill>
        <p:spPr>
          <a:xfrm>
            <a:off x="7620000" y="5562600"/>
            <a:ext cx="1143000" cy="1143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defRPr/>
            </a:pPr>
            <a:r>
              <a:rPr lang="en-US" sz="2400" dirty="0" smtClean="0">
                <a:latin typeface="Arial" pitchFamily="34" charset="0"/>
                <a:cs typeface="Arial" pitchFamily="34" charset="0"/>
              </a:rPr>
              <a:t>Why ALNBS (General Benefits)?</a:t>
            </a:r>
          </a:p>
          <a:p>
            <a:pPr lvl="1">
              <a:defRPr/>
            </a:pPr>
            <a:r>
              <a:rPr lang="en-US" sz="2400" dirty="0" smtClean="0">
                <a:latin typeface="Arial" pitchFamily="34" charset="0"/>
                <a:cs typeface="Arial" pitchFamily="34" charset="0"/>
              </a:rPr>
              <a:t>Electronic real-time reporting of information for public health action</a:t>
            </a:r>
          </a:p>
          <a:p>
            <a:pPr lvl="1">
              <a:defRPr/>
            </a:pPr>
            <a:r>
              <a:rPr lang="en-US" sz="2400" dirty="0" smtClean="0">
                <a:latin typeface="Arial" pitchFamily="34" charset="0"/>
                <a:cs typeface="Arial" pitchFamily="34" charset="0"/>
              </a:rPr>
              <a:t>Earlier Detection of Outbreaks</a:t>
            </a:r>
          </a:p>
          <a:p>
            <a:pPr lvl="1">
              <a:defRPr/>
            </a:pPr>
            <a:r>
              <a:rPr lang="en-US" sz="2400" dirty="0" smtClean="0">
                <a:latin typeface="Arial" pitchFamily="34" charset="0"/>
                <a:cs typeface="Arial" pitchFamily="34" charset="0"/>
              </a:rPr>
              <a:t>Allow Public Health to make better decisions</a:t>
            </a:r>
          </a:p>
          <a:p>
            <a:pPr lvl="1">
              <a:defRPr/>
            </a:pPr>
            <a:r>
              <a:rPr lang="en-US" sz="2400" dirty="0" smtClean="0">
                <a:latin typeface="Arial" pitchFamily="34" charset="0"/>
                <a:cs typeface="Arial" pitchFamily="34" charset="0"/>
              </a:rPr>
              <a:t>Reduce duplicate data entry</a:t>
            </a:r>
          </a:p>
          <a:p>
            <a:pPr lvl="1">
              <a:defRPr/>
            </a:pPr>
            <a:r>
              <a:rPr lang="en-US" sz="2400" dirty="0" smtClean="0">
                <a:latin typeface="Arial" pitchFamily="34" charset="0"/>
                <a:cs typeface="Arial" pitchFamily="34" charset="0"/>
              </a:rPr>
              <a:t>Eliminate paper reporting</a:t>
            </a:r>
          </a:p>
          <a:p>
            <a:pPr lvl="1">
              <a:defRPr/>
            </a:pPr>
            <a:r>
              <a:rPr lang="en-US" sz="2400" dirty="0" smtClean="0">
                <a:latin typeface="Arial" pitchFamily="34" charset="0"/>
                <a:cs typeface="Arial" pitchFamily="34" charset="0"/>
              </a:rPr>
              <a:t>Electronic Laboratory Reporting (ELR)</a:t>
            </a:r>
          </a:p>
          <a:p>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spcBef>
                <a:spcPct val="50000"/>
              </a:spcBef>
            </a:pPr>
            <a:r>
              <a:rPr lang="en-US" sz="3200" dirty="0" smtClean="0">
                <a:latin typeface="Arial" pitchFamily="34" charset="0"/>
                <a:cs typeface="Arial" pitchFamily="34" charset="0"/>
              </a:rPr>
              <a:t>ALNBS</a:t>
            </a:r>
            <a:endParaRPr lang="en-US" sz="3200" dirty="0">
              <a:latin typeface="Arial" pitchFamily="34" charset="0"/>
              <a:cs typeface="Arial" pitchFamily="34" charset="0"/>
            </a:endParaRPr>
          </a:p>
        </p:txBody>
      </p:sp>
      <p:pic>
        <p:nvPicPr>
          <p:cNvPr id="4" name="Picture 3" descr="ADPH-seal.jpg"/>
          <p:cNvPicPr>
            <a:picLocks noChangeAspect="1"/>
          </p:cNvPicPr>
          <p:nvPr/>
        </p:nvPicPr>
        <p:blipFill>
          <a:blip r:embed="rId2" cstate="print"/>
          <a:stretch>
            <a:fillRect/>
          </a:stretch>
        </p:blipFill>
        <p:spPr>
          <a:xfrm>
            <a:off x="7620000" y="5562600"/>
            <a:ext cx="1143000" cy="11430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PH-seal.jpg"/>
          <p:cNvPicPr>
            <a:picLocks noChangeAspect="1"/>
          </p:cNvPicPr>
          <p:nvPr/>
        </p:nvPicPr>
        <p:blipFill>
          <a:blip r:embed="rId3" cstate="print"/>
          <a:stretch>
            <a:fillRect/>
          </a:stretch>
        </p:blipFill>
        <p:spPr>
          <a:xfrm>
            <a:off x="7696200" y="5562600"/>
            <a:ext cx="1143000" cy="1143000"/>
          </a:xfrm>
          <a:prstGeom prst="rect">
            <a:avLst/>
          </a:prstGeom>
        </p:spPr>
      </p:pic>
      <p:sp>
        <p:nvSpPr>
          <p:cNvPr id="2" name="Content Placeholder 1"/>
          <p:cNvSpPr>
            <a:spLocks noGrp="1"/>
          </p:cNvSpPr>
          <p:nvPr>
            <p:ph idx="1"/>
          </p:nvPr>
        </p:nvSpPr>
        <p:spPr>
          <a:xfrm>
            <a:off x="228600" y="1371600"/>
            <a:ext cx="8153400" cy="4191000"/>
          </a:xfrm>
        </p:spPr>
        <p:txBody>
          <a:bodyPr>
            <a:normAutofit fontScale="85000" lnSpcReduction="10000"/>
          </a:bodyPr>
          <a:lstStyle/>
          <a:p>
            <a:pPr>
              <a:defRPr/>
            </a:pPr>
            <a:r>
              <a:rPr lang="en-US" sz="2600" dirty="0" smtClean="0">
                <a:latin typeface="Arial" pitchFamily="34" charset="0"/>
                <a:cs typeface="Arial" pitchFamily="34" charset="0"/>
              </a:rPr>
              <a:t>Observation = Lab Report or a Morbidity Report</a:t>
            </a:r>
          </a:p>
          <a:p>
            <a:pPr>
              <a:defRPr/>
            </a:pPr>
            <a:r>
              <a:rPr lang="en-US" sz="2600" dirty="0" smtClean="0">
                <a:latin typeface="Arial" pitchFamily="34" charset="0"/>
                <a:cs typeface="Arial" pitchFamily="34" charset="0"/>
              </a:rPr>
              <a:t>Document = Observations and Case Reports</a:t>
            </a:r>
          </a:p>
          <a:p>
            <a:pPr>
              <a:defRPr/>
            </a:pPr>
            <a:r>
              <a:rPr lang="en-US" sz="2600" dirty="0" smtClean="0">
                <a:latin typeface="Arial" pitchFamily="34" charset="0"/>
                <a:cs typeface="Arial" pitchFamily="34" charset="0"/>
              </a:rPr>
              <a:t>Notification = Process performed by the investigator to notify the State Disease Program of a completed investigation</a:t>
            </a:r>
          </a:p>
          <a:p>
            <a:pPr>
              <a:defRPr/>
            </a:pPr>
            <a:r>
              <a:rPr lang="en-US" sz="2600" dirty="0" smtClean="0">
                <a:latin typeface="Arial" pitchFamily="34" charset="0"/>
                <a:cs typeface="Arial" pitchFamily="34" charset="0"/>
              </a:rPr>
              <a:t>Queues = Areas within the system to help with workflow (Like an electronic “In Box”)</a:t>
            </a:r>
          </a:p>
          <a:p>
            <a:pPr>
              <a:defRPr/>
            </a:pPr>
            <a:r>
              <a:rPr lang="en-US" sz="2600" dirty="0" smtClean="0">
                <a:latin typeface="Arial" pitchFamily="34" charset="0"/>
                <a:cs typeface="Arial" pitchFamily="34" charset="0"/>
              </a:rPr>
              <a:t>Event = Investigation, Lab Report, Morbidity Report, Treatment, Vaccination</a:t>
            </a:r>
          </a:p>
          <a:p>
            <a:pPr>
              <a:defRPr/>
            </a:pPr>
            <a:r>
              <a:rPr lang="en-US" sz="2600" dirty="0" smtClean="0">
                <a:latin typeface="Arial" pitchFamily="34" charset="0"/>
                <a:cs typeface="Arial" pitchFamily="34" charset="0"/>
              </a:rPr>
              <a:t>Jurisdiction = County responsible for a case, also the County that the case is counted in for MMWR reporting</a:t>
            </a:r>
          </a:p>
          <a:p>
            <a:pPr>
              <a:defRPr/>
            </a:pPr>
            <a:r>
              <a:rPr lang="en-US" sz="2600" dirty="0" smtClean="0">
                <a:latin typeface="Arial" pitchFamily="34" charset="0"/>
                <a:cs typeface="Arial" pitchFamily="34" charset="0"/>
              </a:rPr>
              <a:t>Investigator = Person primarily responsible for collecting the investigation data.</a:t>
            </a:r>
          </a:p>
          <a:p>
            <a:pPr>
              <a:buNone/>
            </a:pPr>
            <a:endParaRPr lang="en-US" dirty="0"/>
          </a:p>
        </p:txBody>
      </p:sp>
      <p:sp>
        <p:nvSpPr>
          <p:cNvPr id="3" name="Title 2"/>
          <p:cNvSpPr>
            <a:spLocks noGrp="1"/>
          </p:cNvSpPr>
          <p:nvPr>
            <p:ph type="title"/>
          </p:nvPr>
        </p:nvSpPr>
        <p:spPr/>
        <p:txBody>
          <a:bodyPr>
            <a:normAutofit/>
          </a:bodyPr>
          <a:lstStyle/>
          <a:p>
            <a:r>
              <a:rPr lang="en-US" sz="3200" dirty="0" smtClean="0">
                <a:latin typeface="Arial" pitchFamily="34" charset="0"/>
                <a:cs typeface="Arial" pitchFamily="34" charset="0"/>
              </a:rPr>
              <a:t>NBS Terminology</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600" dirty="0" smtClean="0">
                <a:latin typeface="Arial" pitchFamily="34" charset="0"/>
                <a:cs typeface="Arial" pitchFamily="34" charset="0"/>
              </a:rPr>
              <a:t>NBS Functions</a:t>
            </a:r>
            <a:r>
              <a:rPr lang="en-US" sz="2800" dirty="0" smtClean="0">
                <a:latin typeface="Arial Narrow" pitchFamily="34" charset="0"/>
              </a:rPr>
              <a:t/>
            </a:r>
            <a:br>
              <a:rPr lang="en-US" sz="2800" dirty="0" smtClean="0">
                <a:latin typeface="Arial Narrow" pitchFamily="34" charset="0"/>
              </a:rPr>
            </a:br>
            <a:r>
              <a:rPr lang="en-US" sz="3600" dirty="0" smtClean="0"/>
              <a:t/>
            </a:r>
            <a:br>
              <a:rPr lang="en-US" sz="3600" dirty="0" smtClean="0"/>
            </a:br>
            <a:r>
              <a:rPr lang="en-US" dirty="0" smtClean="0"/>
              <a:t/>
            </a:r>
            <a:br>
              <a:rPr lang="en-US" dirty="0" smtClean="0"/>
            </a:br>
            <a:endParaRPr lang="en-US" dirty="0" smtClean="0"/>
          </a:p>
        </p:txBody>
      </p:sp>
      <p:sp>
        <p:nvSpPr>
          <p:cNvPr id="204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 name="Picture 9" descr="ADPH-seal.jpg"/>
          <p:cNvPicPr>
            <a:picLocks noChangeAspect="1"/>
          </p:cNvPicPr>
          <p:nvPr/>
        </p:nvPicPr>
        <p:blipFill>
          <a:blip r:embed="rId2" cstate="print"/>
          <a:stretch>
            <a:fillRect/>
          </a:stretch>
        </p:blipFill>
        <p:spPr>
          <a:xfrm>
            <a:off x="7696200" y="5562600"/>
            <a:ext cx="1143000" cy="1143000"/>
          </a:xfrm>
          <a:prstGeom prst="rect">
            <a:avLst/>
          </a:prstGeom>
        </p:spPr>
      </p:pic>
      <p:graphicFrame>
        <p:nvGraphicFramePr>
          <p:cNvPr id="37" name="Diagram 36"/>
          <p:cNvGraphicFramePr/>
          <p:nvPr/>
        </p:nvGraphicFramePr>
        <p:xfrm>
          <a:off x="838200" y="1397000"/>
          <a:ext cx="6781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Box 37"/>
          <p:cNvSpPr txBox="1"/>
          <p:nvPr/>
        </p:nvSpPr>
        <p:spPr>
          <a:xfrm>
            <a:off x="3886200" y="2819400"/>
            <a:ext cx="739305" cy="276999"/>
          </a:xfrm>
          <a:prstGeom prst="rect">
            <a:avLst/>
          </a:prstGeom>
          <a:noFill/>
        </p:spPr>
        <p:txBody>
          <a:bodyPr wrap="none" rtlCol="0">
            <a:spAutoFit/>
          </a:bodyPr>
          <a:lstStyle/>
          <a:p>
            <a:r>
              <a:rPr lang="en-US" sz="1200" dirty="0" smtClean="0">
                <a:latin typeface="Arial" pitchFamily="34" charset="0"/>
                <a:cs typeface="Arial" pitchFamily="34" charset="0"/>
              </a:rPr>
              <a:t>Security</a:t>
            </a:r>
            <a:endParaRPr lang="en-US" sz="1200" dirty="0">
              <a:latin typeface="Arial" pitchFamily="34" charset="0"/>
              <a:cs typeface="Arial" pitchFamily="34" charset="0"/>
            </a:endParaRPr>
          </a:p>
        </p:txBody>
      </p:sp>
      <p:sp>
        <p:nvSpPr>
          <p:cNvPr id="39" name="TextBox 38"/>
          <p:cNvSpPr txBox="1"/>
          <p:nvPr/>
        </p:nvSpPr>
        <p:spPr>
          <a:xfrm>
            <a:off x="3505200" y="3124200"/>
            <a:ext cx="1547218" cy="276999"/>
          </a:xfrm>
          <a:prstGeom prst="rect">
            <a:avLst/>
          </a:prstGeom>
          <a:noFill/>
        </p:spPr>
        <p:txBody>
          <a:bodyPr wrap="none" rtlCol="0">
            <a:spAutoFit/>
          </a:bodyPr>
          <a:lstStyle/>
          <a:p>
            <a:r>
              <a:rPr lang="en-US" sz="1200" dirty="0" smtClean="0">
                <a:latin typeface="Arial" pitchFamily="34" charset="0"/>
                <a:cs typeface="Arial" pitchFamily="34" charset="0"/>
              </a:rPr>
              <a:t>Core Demographics</a:t>
            </a:r>
            <a:endParaRPr lang="en-US" sz="1200" dirty="0">
              <a:latin typeface="Arial" pitchFamily="34" charset="0"/>
              <a:cs typeface="Arial" pitchFamily="34" charset="0"/>
            </a:endParaRPr>
          </a:p>
        </p:txBody>
      </p:sp>
      <p:sp>
        <p:nvSpPr>
          <p:cNvPr id="40" name="TextBox 39"/>
          <p:cNvSpPr txBox="1"/>
          <p:nvPr/>
        </p:nvSpPr>
        <p:spPr>
          <a:xfrm>
            <a:off x="3581400" y="3505200"/>
            <a:ext cx="1462260" cy="461665"/>
          </a:xfrm>
          <a:prstGeom prst="rect">
            <a:avLst/>
          </a:prstGeom>
          <a:noFill/>
        </p:spPr>
        <p:txBody>
          <a:bodyPr wrap="none" rtlCol="0">
            <a:spAutoFit/>
          </a:bodyPr>
          <a:lstStyle/>
          <a:p>
            <a:r>
              <a:rPr lang="en-US" sz="1200" dirty="0" err="1" smtClean="0">
                <a:latin typeface="Arial" pitchFamily="34" charset="0"/>
                <a:cs typeface="Arial" pitchFamily="34" charset="0"/>
              </a:rPr>
              <a:t>Notifiable</a:t>
            </a:r>
            <a:r>
              <a:rPr lang="en-US" sz="1200" dirty="0" smtClean="0">
                <a:latin typeface="Arial" pitchFamily="34" charset="0"/>
                <a:cs typeface="Arial" pitchFamily="34" charset="0"/>
              </a:rPr>
              <a:t> Disease </a:t>
            </a:r>
          </a:p>
          <a:p>
            <a:r>
              <a:rPr lang="en-US" sz="1200" dirty="0" smtClean="0">
                <a:latin typeface="Arial" pitchFamily="34" charset="0"/>
                <a:cs typeface="Arial" pitchFamily="34" charset="0"/>
              </a:rPr>
              <a:t>    Investigation</a:t>
            </a:r>
            <a:endParaRPr lang="en-US" sz="1200" dirty="0">
              <a:latin typeface="Arial" pitchFamily="34" charset="0"/>
              <a:cs typeface="Arial" pitchFamily="34" charset="0"/>
            </a:endParaRPr>
          </a:p>
        </p:txBody>
      </p:sp>
      <p:sp>
        <p:nvSpPr>
          <p:cNvPr id="41" name="TextBox 40"/>
          <p:cNvSpPr txBox="1"/>
          <p:nvPr/>
        </p:nvSpPr>
        <p:spPr>
          <a:xfrm>
            <a:off x="3810000" y="4038600"/>
            <a:ext cx="925253" cy="276999"/>
          </a:xfrm>
          <a:prstGeom prst="rect">
            <a:avLst/>
          </a:prstGeom>
          <a:noFill/>
        </p:spPr>
        <p:txBody>
          <a:bodyPr wrap="none" rtlCol="0">
            <a:spAutoFit/>
          </a:bodyPr>
          <a:lstStyle/>
          <a:p>
            <a:r>
              <a:rPr lang="en-US" sz="1200" dirty="0" smtClean="0">
                <a:latin typeface="Arial" pitchFamily="34" charset="0"/>
                <a:cs typeface="Arial" pitchFamily="34" charset="0"/>
              </a:rPr>
              <a:t>Messaging</a:t>
            </a:r>
            <a:endParaRPr lang="en-US" sz="1200" dirty="0">
              <a:latin typeface="Arial" pitchFamily="34" charset="0"/>
              <a:cs typeface="Arial" pitchFamily="34" charset="0"/>
            </a:endParaRPr>
          </a:p>
        </p:txBody>
      </p:sp>
      <p:sp>
        <p:nvSpPr>
          <p:cNvPr id="42" name="TextBox 41"/>
          <p:cNvSpPr txBox="1"/>
          <p:nvPr/>
        </p:nvSpPr>
        <p:spPr>
          <a:xfrm>
            <a:off x="3886200" y="4419600"/>
            <a:ext cx="848309" cy="276999"/>
          </a:xfrm>
          <a:prstGeom prst="rect">
            <a:avLst/>
          </a:prstGeom>
          <a:noFill/>
        </p:spPr>
        <p:txBody>
          <a:bodyPr wrap="none" rtlCol="0">
            <a:spAutoFit/>
          </a:bodyPr>
          <a:lstStyle/>
          <a:p>
            <a:r>
              <a:rPr lang="en-US" sz="1200" dirty="0" smtClean="0">
                <a:latin typeface="Arial" pitchFamily="34" charset="0"/>
                <a:cs typeface="Arial" pitchFamily="34" charset="0"/>
              </a:rPr>
              <a:t>Reporting</a:t>
            </a:r>
            <a:endParaRPr lang="en-US" sz="1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200" dirty="0" smtClean="0">
                <a:latin typeface="Arial" pitchFamily="34" charset="0"/>
                <a:cs typeface="Arial" pitchFamily="34" charset="0"/>
              </a:rPr>
              <a:t>Where does the data come from?</a:t>
            </a:r>
            <a:r>
              <a:rPr lang="en-US" sz="3200" dirty="0" smtClean="0"/>
              <a:t/>
            </a:r>
            <a:br>
              <a:rPr lang="en-US" sz="3200" dirty="0" smtClean="0"/>
            </a:br>
            <a:endParaRPr lang="en-US" sz="3200" dirty="0" smtClean="0"/>
          </a:p>
        </p:txBody>
      </p:sp>
      <p:sp>
        <p:nvSpPr>
          <p:cNvPr id="215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 name="Picture 7" descr="ADPH-seal.jpg"/>
          <p:cNvPicPr>
            <a:picLocks noChangeAspect="1"/>
          </p:cNvPicPr>
          <p:nvPr/>
        </p:nvPicPr>
        <p:blipFill>
          <a:blip r:embed="rId2" cstate="print"/>
          <a:stretch>
            <a:fillRect/>
          </a:stretch>
        </p:blipFill>
        <p:spPr>
          <a:xfrm>
            <a:off x="7696200" y="5562600"/>
            <a:ext cx="1143000" cy="1143000"/>
          </a:xfrm>
          <a:prstGeom prst="rect">
            <a:avLst/>
          </a:prstGeom>
        </p:spPr>
      </p:pic>
      <p:sp>
        <p:nvSpPr>
          <p:cNvPr id="9" name="AutoShape 2" descr="5%"/>
          <p:cNvSpPr>
            <a:spLocks noChangeArrowheads="1"/>
          </p:cNvSpPr>
          <p:nvPr/>
        </p:nvSpPr>
        <p:spPr bwMode="auto">
          <a:xfrm>
            <a:off x="3657600" y="1905000"/>
            <a:ext cx="4343400" cy="3505200"/>
          </a:xfrm>
          <a:prstGeom prst="flowChartProcess">
            <a:avLst/>
          </a:prstGeom>
          <a:noFill/>
          <a:ln w="38100">
            <a:solidFill>
              <a:schemeClr val="hlink"/>
            </a:solidFill>
            <a:prstDash val="dash"/>
            <a:miter lim="800000"/>
            <a:headEnd/>
            <a:tailEnd/>
          </a:ln>
        </p:spPr>
        <p:txBody>
          <a:bodyPr wrap="none" anchor="ctr"/>
          <a:lstStyle/>
          <a:p>
            <a:endParaRPr lang="en-US"/>
          </a:p>
        </p:txBody>
      </p:sp>
      <p:pic>
        <p:nvPicPr>
          <p:cNvPr id="10" name="Picture 4"/>
          <p:cNvPicPr>
            <a:picLocks noChangeAspect="1" noChangeArrowheads="1"/>
          </p:cNvPicPr>
          <p:nvPr/>
        </p:nvPicPr>
        <p:blipFill>
          <a:blip r:embed="rId3" cstate="print"/>
          <a:srcRect/>
          <a:stretch>
            <a:fillRect/>
          </a:stretch>
        </p:blipFill>
        <p:spPr bwMode="auto">
          <a:xfrm>
            <a:off x="4572000" y="1447800"/>
            <a:ext cx="1282700" cy="1295400"/>
          </a:xfrm>
          <a:prstGeom prst="rect">
            <a:avLst/>
          </a:prstGeom>
          <a:noFill/>
          <a:ln w="9525">
            <a:noFill/>
            <a:miter lim="800000"/>
            <a:headEnd/>
            <a:tailEnd/>
          </a:ln>
        </p:spPr>
      </p:pic>
      <p:sp>
        <p:nvSpPr>
          <p:cNvPr id="11" name="Text Box 5"/>
          <p:cNvSpPr txBox="1">
            <a:spLocks noChangeArrowheads="1"/>
          </p:cNvSpPr>
          <p:nvPr/>
        </p:nvSpPr>
        <p:spPr bwMode="auto">
          <a:xfrm>
            <a:off x="5867400" y="1143000"/>
            <a:ext cx="1308100" cy="641350"/>
          </a:xfrm>
          <a:prstGeom prst="rect">
            <a:avLst/>
          </a:prstGeom>
          <a:noFill/>
          <a:ln w="9525">
            <a:noFill/>
            <a:miter lim="800000"/>
            <a:headEnd/>
            <a:tailEnd/>
          </a:ln>
        </p:spPr>
        <p:txBody>
          <a:bodyPr>
            <a:spAutoFit/>
          </a:bodyPr>
          <a:lstStyle/>
          <a:p>
            <a:pPr algn="ctr" eaLnBrk="1" hangingPunct="1"/>
            <a:r>
              <a:rPr lang="en-US" b="0">
                <a:latin typeface="Garamond" pitchFamily="18" charset="0"/>
              </a:rPr>
              <a:t>State Health</a:t>
            </a:r>
          </a:p>
          <a:p>
            <a:pPr algn="ctr" eaLnBrk="1" hangingPunct="1"/>
            <a:r>
              <a:rPr lang="en-US" b="0">
                <a:latin typeface="Garamond" pitchFamily="18" charset="0"/>
              </a:rPr>
              <a:t>Department</a:t>
            </a:r>
          </a:p>
        </p:txBody>
      </p:sp>
      <p:pic>
        <p:nvPicPr>
          <p:cNvPr id="12" name="Picture 6"/>
          <p:cNvPicPr>
            <a:picLocks noChangeAspect="1" noChangeArrowheads="1"/>
          </p:cNvPicPr>
          <p:nvPr/>
        </p:nvPicPr>
        <p:blipFill>
          <a:blip r:embed="rId3" cstate="print"/>
          <a:srcRect/>
          <a:stretch>
            <a:fillRect/>
          </a:stretch>
        </p:blipFill>
        <p:spPr bwMode="auto">
          <a:xfrm>
            <a:off x="1143000" y="2286000"/>
            <a:ext cx="1282700" cy="1295400"/>
          </a:xfrm>
          <a:prstGeom prst="rect">
            <a:avLst/>
          </a:prstGeom>
          <a:noFill/>
          <a:ln w="9525">
            <a:noFill/>
            <a:miter lim="800000"/>
            <a:headEnd/>
            <a:tailEnd/>
          </a:ln>
        </p:spPr>
      </p:pic>
      <p:sp>
        <p:nvSpPr>
          <p:cNvPr id="13" name="Text Box 7"/>
          <p:cNvSpPr txBox="1">
            <a:spLocks noChangeArrowheads="1"/>
          </p:cNvSpPr>
          <p:nvPr/>
        </p:nvSpPr>
        <p:spPr bwMode="auto">
          <a:xfrm>
            <a:off x="2057400" y="1905000"/>
            <a:ext cx="1752600" cy="641350"/>
          </a:xfrm>
          <a:prstGeom prst="rect">
            <a:avLst/>
          </a:prstGeom>
          <a:noFill/>
          <a:ln w="9525">
            <a:noFill/>
            <a:miter lim="800000"/>
            <a:headEnd/>
            <a:tailEnd/>
          </a:ln>
        </p:spPr>
        <p:txBody>
          <a:bodyPr>
            <a:spAutoFit/>
          </a:bodyPr>
          <a:lstStyle/>
          <a:p>
            <a:pPr algn="ctr" eaLnBrk="1" hangingPunct="1"/>
            <a:r>
              <a:rPr lang="en-US" b="0">
                <a:latin typeface="Garamond" pitchFamily="18" charset="0"/>
              </a:rPr>
              <a:t>ICP &amp; Lab Tech</a:t>
            </a:r>
          </a:p>
          <a:p>
            <a:pPr algn="ctr" eaLnBrk="1" hangingPunct="1"/>
            <a:r>
              <a:rPr lang="en-US" b="0">
                <a:latin typeface="Garamond" pitchFamily="18" charset="0"/>
              </a:rPr>
              <a:t>(Hospital)</a:t>
            </a:r>
          </a:p>
        </p:txBody>
      </p:sp>
      <p:cxnSp>
        <p:nvCxnSpPr>
          <p:cNvPr id="14" name="AutoShape 8"/>
          <p:cNvCxnSpPr>
            <a:cxnSpLocks noChangeShapeType="1"/>
          </p:cNvCxnSpPr>
          <p:nvPr/>
        </p:nvCxnSpPr>
        <p:spPr bwMode="auto">
          <a:xfrm>
            <a:off x="2514600" y="2971800"/>
            <a:ext cx="1862138" cy="1295400"/>
          </a:xfrm>
          <a:prstGeom prst="straightConnector1">
            <a:avLst/>
          </a:prstGeom>
          <a:noFill/>
          <a:ln w="38100">
            <a:solidFill>
              <a:schemeClr val="tx1"/>
            </a:solidFill>
            <a:round/>
            <a:headEnd/>
            <a:tailEnd type="triangle" w="med" len="med"/>
          </a:ln>
        </p:spPr>
      </p:cxnSp>
      <p:sp>
        <p:nvSpPr>
          <p:cNvPr id="15" name="Text Box 9"/>
          <p:cNvSpPr txBox="1">
            <a:spLocks noChangeArrowheads="1"/>
          </p:cNvSpPr>
          <p:nvPr/>
        </p:nvSpPr>
        <p:spPr bwMode="auto">
          <a:xfrm flipH="1">
            <a:off x="6172200" y="3733800"/>
            <a:ext cx="1538288" cy="579438"/>
          </a:xfrm>
          <a:prstGeom prst="rect">
            <a:avLst/>
          </a:prstGeom>
          <a:noFill/>
          <a:ln w="9525">
            <a:noFill/>
            <a:miter lim="800000"/>
            <a:headEnd/>
            <a:tailEnd/>
          </a:ln>
        </p:spPr>
        <p:txBody>
          <a:bodyPr wrap="none">
            <a:spAutoFit/>
          </a:bodyPr>
          <a:lstStyle/>
          <a:p>
            <a:pPr algn="ctr" eaLnBrk="1" hangingPunct="1"/>
            <a:r>
              <a:rPr lang="en-US" sz="3200" b="0">
                <a:solidFill>
                  <a:schemeClr val="hlink"/>
                </a:solidFill>
                <a:latin typeface="Times New Roman" pitchFamily="18" charset="0"/>
              </a:rPr>
              <a:t>Security</a:t>
            </a:r>
          </a:p>
        </p:txBody>
      </p:sp>
      <p:grpSp>
        <p:nvGrpSpPr>
          <p:cNvPr id="16" name="Group 10"/>
          <p:cNvGrpSpPr>
            <a:grpSpLocks/>
          </p:cNvGrpSpPr>
          <p:nvPr/>
        </p:nvGrpSpPr>
        <p:grpSpPr bwMode="auto">
          <a:xfrm>
            <a:off x="4343400" y="3505200"/>
            <a:ext cx="1592263" cy="1524000"/>
            <a:chOff x="1851" y="1344"/>
            <a:chExt cx="1003" cy="912"/>
          </a:xfrm>
        </p:grpSpPr>
        <p:sp>
          <p:nvSpPr>
            <p:cNvPr id="17" name="AutoShape 11"/>
            <p:cNvSpPr>
              <a:spLocks noChangeArrowheads="1"/>
            </p:cNvSpPr>
            <p:nvPr/>
          </p:nvSpPr>
          <p:spPr bwMode="auto">
            <a:xfrm>
              <a:off x="1872" y="1344"/>
              <a:ext cx="960" cy="912"/>
            </a:xfrm>
            <a:prstGeom prst="flowChartMagneticDisk">
              <a:avLst/>
            </a:prstGeom>
            <a:solidFill>
              <a:srgbClr val="800000"/>
            </a:solidFill>
            <a:ln w="9525">
              <a:solidFill>
                <a:schemeClr val="tx1"/>
              </a:solidFill>
              <a:round/>
              <a:headEnd/>
              <a:tailEnd/>
            </a:ln>
          </p:spPr>
          <p:txBody>
            <a:bodyPr wrap="none" anchor="ctr"/>
            <a:lstStyle/>
            <a:p>
              <a:endParaRPr lang="en-US"/>
            </a:p>
          </p:txBody>
        </p:sp>
        <p:sp>
          <p:nvSpPr>
            <p:cNvPr id="18" name="Text Box 12"/>
            <p:cNvSpPr txBox="1">
              <a:spLocks noChangeArrowheads="1"/>
            </p:cNvSpPr>
            <p:nvPr/>
          </p:nvSpPr>
          <p:spPr bwMode="auto">
            <a:xfrm>
              <a:off x="1851" y="1647"/>
              <a:ext cx="1003" cy="494"/>
            </a:xfrm>
            <a:prstGeom prst="rect">
              <a:avLst/>
            </a:prstGeom>
            <a:noFill/>
            <a:ln w="9525">
              <a:noFill/>
              <a:miter lim="800000"/>
              <a:headEnd/>
              <a:tailEnd/>
            </a:ln>
          </p:spPr>
          <p:txBody>
            <a:bodyPr wrap="none">
              <a:spAutoFit/>
            </a:bodyPr>
            <a:lstStyle/>
            <a:p>
              <a:pPr algn="ctr" eaLnBrk="1" hangingPunct="1"/>
              <a:r>
                <a:rPr lang="en-US" sz="1600">
                  <a:latin typeface="Times New Roman" pitchFamily="18" charset="0"/>
                </a:rPr>
                <a:t>Integrated State</a:t>
              </a:r>
            </a:p>
            <a:p>
              <a:pPr algn="ctr" eaLnBrk="1" hangingPunct="1"/>
              <a:r>
                <a:rPr lang="en-US" sz="1600">
                  <a:latin typeface="Times New Roman" pitchFamily="18" charset="0"/>
                </a:rPr>
                <a:t> / Local Data</a:t>
              </a:r>
            </a:p>
            <a:p>
              <a:pPr algn="ctr" eaLnBrk="1" hangingPunct="1"/>
              <a:r>
                <a:rPr lang="en-US" sz="1600">
                  <a:latin typeface="Times New Roman" pitchFamily="18" charset="0"/>
                </a:rPr>
                <a:t>Repository</a:t>
              </a:r>
            </a:p>
          </p:txBody>
        </p:sp>
      </p:grpSp>
      <p:cxnSp>
        <p:nvCxnSpPr>
          <p:cNvPr id="19" name="AutoShape 13"/>
          <p:cNvCxnSpPr>
            <a:cxnSpLocks noChangeShapeType="1"/>
          </p:cNvCxnSpPr>
          <p:nvPr/>
        </p:nvCxnSpPr>
        <p:spPr bwMode="auto">
          <a:xfrm flipH="1">
            <a:off x="5138738" y="2743200"/>
            <a:ext cx="74612" cy="762000"/>
          </a:xfrm>
          <a:prstGeom prst="straightConnector1">
            <a:avLst/>
          </a:prstGeom>
          <a:noFill/>
          <a:ln w="38100">
            <a:solidFill>
              <a:schemeClr val="tx1"/>
            </a:solidFill>
            <a:round/>
            <a:headEnd type="triangle" w="med" len="med"/>
            <a:tailEnd type="triangle" w="med" len="med"/>
          </a:ln>
        </p:spPr>
      </p:cxnSp>
      <p:sp>
        <p:nvSpPr>
          <p:cNvPr id="20" name="Text Box 15"/>
          <p:cNvSpPr txBox="1">
            <a:spLocks noChangeArrowheads="1"/>
          </p:cNvSpPr>
          <p:nvPr/>
        </p:nvSpPr>
        <p:spPr bwMode="auto">
          <a:xfrm>
            <a:off x="2438400" y="5257800"/>
            <a:ext cx="1524000" cy="915988"/>
          </a:xfrm>
          <a:prstGeom prst="rect">
            <a:avLst/>
          </a:prstGeom>
          <a:noFill/>
          <a:ln w="9525">
            <a:noFill/>
            <a:miter lim="800000"/>
            <a:headEnd/>
            <a:tailEnd/>
          </a:ln>
        </p:spPr>
        <p:txBody>
          <a:bodyPr>
            <a:spAutoFit/>
          </a:bodyPr>
          <a:lstStyle/>
          <a:p>
            <a:pPr algn="ctr" eaLnBrk="1" hangingPunct="1"/>
            <a:r>
              <a:rPr lang="en-US" b="0">
                <a:latin typeface="Garamond" pitchFamily="18" charset="0"/>
              </a:rPr>
              <a:t>Private Labs &amp; Hospital Labs</a:t>
            </a:r>
          </a:p>
          <a:p>
            <a:pPr algn="ctr" eaLnBrk="1" hangingPunct="1"/>
            <a:r>
              <a:rPr lang="en-US" b="0">
                <a:latin typeface="Garamond" pitchFamily="18" charset="0"/>
              </a:rPr>
              <a:t>(ELR HL7)</a:t>
            </a:r>
          </a:p>
        </p:txBody>
      </p:sp>
      <p:cxnSp>
        <p:nvCxnSpPr>
          <p:cNvPr id="21" name="AutoShape 16"/>
          <p:cNvCxnSpPr>
            <a:cxnSpLocks noChangeShapeType="1"/>
          </p:cNvCxnSpPr>
          <p:nvPr/>
        </p:nvCxnSpPr>
        <p:spPr bwMode="auto">
          <a:xfrm flipV="1">
            <a:off x="2667000" y="4424363"/>
            <a:ext cx="1676400" cy="681037"/>
          </a:xfrm>
          <a:prstGeom prst="straightConnector1">
            <a:avLst/>
          </a:prstGeom>
          <a:noFill/>
          <a:ln w="38100">
            <a:solidFill>
              <a:schemeClr val="tx1"/>
            </a:solidFill>
            <a:round/>
            <a:headEnd/>
            <a:tailEnd type="triangle" w="med" len="med"/>
          </a:ln>
        </p:spPr>
      </p:cxnSp>
      <p:pic>
        <p:nvPicPr>
          <p:cNvPr id="22" name="Picture 17"/>
          <p:cNvPicPr>
            <a:picLocks noChangeAspect="1" noChangeArrowheads="1"/>
          </p:cNvPicPr>
          <p:nvPr/>
        </p:nvPicPr>
        <p:blipFill>
          <a:blip r:embed="rId3" cstate="print"/>
          <a:srcRect/>
          <a:stretch>
            <a:fillRect/>
          </a:stretch>
        </p:blipFill>
        <p:spPr bwMode="auto">
          <a:xfrm>
            <a:off x="6781800" y="1752600"/>
            <a:ext cx="1282700" cy="1295400"/>
          </a:xfrm>
          <a:prstGeom prst="rect">
            <a:avLst/>
          </a:prstGeom>
          <a:noFill/>
          <a:ln w="9525">
            <a:noFill/>
            <a:miter lim="800000"/>
            <a:headEnd/>
            <a:tailEnd/>
          </a:ln>
        </p:spPr>
      </p:pic>
      <p:sp>
        <p:nvSpPr>
          <p:cNvPr id="23" name="Text Box 18"/>
          <p:cNvSpPr txBox="1">
            <a:spLocks noChangeArrowheads="1"/>
          </p:cNvSpPr>
          <p:nvPr/>
        </p:nvSpPr>
        <p:spPr bwMode="auto">
          <a:xfrm>
            <a:off x="6553200" y="3048000"/>
            <a:ext cx="1676400" cy="641350"/>
          </a:xfrm>
          <a:prstGeom prst="rect">
            <a:avLst/>
          </a:prstGeom>
          <a:noFill/>
          <a:ln w="9525">
            <a:noFill/>
            <a:miter lim="800000"/>
            <a:headEnd/>
            <a:tailEnd/>
          </a:ln>
        </p:spPr>
        <p:txBody>
          <a:bodyPr>
            <a:spAutoFit/>
          </a:bodyPr>
          <a:lstStyle/>
          <a:p>
            <a:pPr algn="ctr" eaLnBrk="1" hangingPunct="1"/>
            <a:r>
              <a:rPr lang="en-US" b="0">
                <a:latin typeface="Garamond" pitchFamily="18" charset="0"/>
              </a:rPr>
              <a:t>County Health</a:t>
            </a:r>
          </a:p>
          <a:p>
            <a:pPr algn="ctr" eaLnBrk="1" hangingPunct="1"/>
            <a:r>
              <a:rPr lang="en-US" b="0">
                <a:latin typeface="Garamond" pitchFamily="18" charset="0"/>
              </a:rPr>
              <a:t>Department</a:t>
            </a:r>
          </a:p>
        </p:txBody>
      </p:sp>
      <p:cxnSp>
        <p:nvCxnSpPr>
          <p:cNvPr id="24" name="AutoShape 19"/>
          <p:cNvCxnSpPr>
            <a:cxnSpLocks noChangeShapeType="1"/>
          </p:cNvCxnSpPr>
          <p:nvPr/>
        </p:nvCxnSpPr>
        <p:spPr bwMode="auto">
          <a:xfrm flipH="1">
            <a:off x="5900738" y="2400300"/>
            <a:ext cx="881062" cy="1866900"/>
          </a:xfrm>
          <a:prstGeom prst="straightConnector1">
            <a:avLst/>
          </a:prstGeom>
          <a:noFill/>
          <a:ln w="38100">
            <a:solidFill>
              <a:schemeClr val="tx1"/>
            </a:solidFill>
            <a:round/>
            <a:headEnd type="triangle" w="med" len="med"/>
            <a:tailEnd type="triangle" w="med" len="med"/>
          </a:ln>
        </p:spPr>
      </p:cxnSp>
      <p:pic>
        <p:nvPicPr>
          <p:cNvPr id="25" name="Picture 20"/>
          <p:cNvPicPr>
            <a:picLocks noChangeAspect="1" noChangeArrowheads="1"/>
          </p:cNvPicPr>
          <p:nvPr/>
        </p:nvPicPr>
        <p:blipFill>
          <a:blip r:embed="rId4" cstate="print"/>
          <a:srcRect/>
          <a:stretch>
            <a:fillRect/>
          </a:stretch>
        </p:blipFill>
        <p:spPr bwMode="auto">
          <a:xfrm>
            <a:off x="1295400" y="4648200"/>
            <a:ext cx="1143000" cy="1314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sz="4400" dirty="0" smtClean="0"/>
              <a:t> </a:t>
            </a:r>
            <a:r>
              <a:rPr lang="en-US" sz="3600" dirty="0" smtClean="0">
                <a:latin typeface="Arial" pitchFamily="34" charset="0"/>
                <a:cs typeface="Arial" pitchFamily="34" charset="0"/>
              </a:rPr>
              <a:t>NBS Security Overview</a:t>
            </a:r>
            <a:r>
              <a:rPr lang="en-US" sz="3600" dirty="0" smtClean="0"/>
              <a:t/>
            </a:r>
            <a:br>
              <a:rPr lang="en-US" sz="3600" dirty="0" smtClean="0"/>
            </a:br>
            <a:r>
              <a:rPr lang="en-US" dirty="0" smtClean="0"/>
              <a:t/>
            </a:r>
            <a:br>
              <a:rPr lang="en-US" dirty="0" smtClean="0"/>
            </a:br>
            <a:endParaRPr lang="en-US" dirty="0" smtClean="0"/>
          </a:p>
        </p:txBody>
      </p:sp>
      <p:sp>
        <p:nvSpPr>
          <p:cNvPr id="225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 name="Picture 7" descr="ADPH-seal.jpg"/>
          <p:cNvPicPr>
            <a:picLocks noChangeAspect="1"/>
          </p:cNvPicPr>
          <p:nvPr/>
        </p:nvPicPr>
        <p:blipFill>
          <a:blip r:embed="rId2" cstate="print"/>
          <a:stretch>
            <a:fillRect/>
          </a:stretch>
        </p:blipFill>
        <p:spPr>
          <a:xfrm>
            <a:off x="7696200" y="5562600"/>
            <a:ext cx="1143000" cy="1143000"/>
          </a:xfrm>
          <a:prstGeom prst="rect">
            <a:avLst/>
          </a:prstGeom>
        </p:spPr>
      </p:pic>
      <p:grpSp>
        <p:nvGrpSpPr>
          <p:cNvPr id="9" name="Group 21"/>
          <p:cNvGrpSpPr>
            <a:grpSpLocks/>
          </p:cNvGrpSpPr>
          <p:nvPr/>
        </p:nvGrpSpPr>
        <p:grpSpPr bwMode="auto">
          <a:xfrm>
            <a:off x="3011488" y="914400"/>
            <a:ext cx="4757737" cy="5105401"/>
            <a:chOff x="1897" y="576"/>
            <a:chExt cx="2997" cy="3216"/>
          </a:xfrm>
        </p:grpSpPr>
        <p:sp>
          <p:nvSpPr>
            <p:cNvPr id="10" name="Text Box 4"/>
            <p:cNvSpPr txBox="1">
              <a:spLocks noChangeArrowheads="1"/>
            </p:cNvSpPr>
            <p:nvPr/>
          </p:nvSpPr>
          <p:spPr bwMode="auto">
            <a:xfrm>
              <a:off x="1918" y="720"/>
              <a:ext cx="1392" cy="577"/>
            </a:xfrm>
            <a:prstGeom prst="rect">
              <a:avLst/>
            </a:prstGeom>
            <a:noFill/>
            <a:ln w="12700">
              <a:noFill/>
              <a:miter lim="800000"/>
              <a:headEnd type="none" w="sm" len="sm"/>
              <a:tailEnd type="none" w="sm" len="sm"/>
            </a:ln>
            <a:effectLst/>
          </p:spPr>
          <p:txBody>
            <a:bodyPr>
              <a:spAutoFit/>
            </a:bodyPr>
            <a:lstStyle/>
            <a:p>
              <a:pPr algn="ctr">
                <a:defRPr/>
              </a:pPr>
              <a:r>
                <a:rPr lang="en-US" b="1" dirty="0">
                  <a:latin typeface="Garamond" pitchFamily="18" charset="0"/>
                </a:rPr>
                <a:t>What program areas is the user allowed to </a:t>
              </a:r>
              <a:r>
                <a:rPr lang="en-US" dirty="0">
                  <a:effectLst>
                    <a:outerShdw blurRad="38100" dist="38100" dir="2700000" algn="tl">
                      <a:srgbClr val="000000"/>
                    </a:outerShdw>
                  </a:effectLst>
                  <a:latin typeface="Garamond" pitchFamily="18" charset="0"/>
                </a:rPr>
                <a:t>access?</a:t>
              </a:r>
            </a:p>
          </p:txBody>
        </p:sp>
        <p:sp>
          <p:nvSpPr>
            <p:cNvPr id="11" name="Text Box 5"/>
            <p:cNvSpPr txBox="1">
              <a:spLocks noChangeArrowheads="1"/>
            </p:cNvSpPr>
            <p:nvPr/>
          </p:nvSpPr>
          <p:spPr bwMode="auto">
            <a:xfrm>
              <a:off x="3504" y="576"/>
              <a:ext cx="1390" cy="577"/>
            </a:xfrm>
            <a:prstGeom prst="rect">
              <a:avLst/>
            </a:prstGeom>
            <a:noFill/>
            <a:ln w="12700">
              <a:noFill/>
              <a:miter lim="800000"/>
              <a:headEnd type="none" w="sm" len="sm"/>
              <a:tailEnd type="none" w="sm" len="sm"/>
            </a:ln>
            <a:effectLst/>
          </p:spPr>
          <p:txBody>
            <a:bodyPr>
              <a:spAutoFit/>
            </a:bodyPr>
            <a:lstStyle/>
            <a:p>
              <a:pPr algn="ctr">
                <a:defRPr/>
              </a:pPr>
              <a:r>
                <a:rPr lang="en-US" b="1" dirty="0">
                  <a:latin typeface="Garamond" pitchFamily="18" charset="0"/>
                </a:rPr>
                <a:t>For what geographic areas can the  user access data?</a:t>
              </a:r>
            </a:p>
          </p:txBody>
        </p:sp>
        <p:sp>
          <p:nvSpPr>
            <p:cNvPr id="12" name="Freeform 7"/>
            <p:cNvSpPr>
              <a:spLocks/>
            </p:cNvSpPr>
            <p:nvPr/>
          </p:nvSpPr>
          <p:spPr bwMode="auto">
            <a:xfrm>
              <a:off x="2682" y="1566"/>
              <a:ext cx="1284" cy="1407"/>
            </a:xfrm>
            <a:custGeom>
              <a:avLst/>
              <a:gdLst>
                <a:gd name="T0" fmla="*/ 516 w 1284"/>
                <a:gd name="T1" fmla="*/ 224 h 1407"/>
                <a:gd name="T2" fmla="*/ 498 w 1284"/>
                <a:gd name="T3" fmla="*/ 107 h 1407"/>
                <a:gd name="T4" fmla="*/ 561 w 1284"/>
                <a:gd name="T5" fmla="*/ 13 h 1407"/>
                <a:gd name="T6" fmla="*/ 705 w 1284"/>
                <a:gd name="T7" fmla="*/ 3 h 1407"/>
                <a:gd name="T8" fmla="*/ 776 w 1284"/>
                <a:gd name="T9" fmla="*/ 58 h 1407"/>
                <a:gd name="T10" fmla="*/ 792 w 1284"/>
                <a:gd name="T11" fmla="*/ 154 h 1407"/>
                <a:gd name="T12" fmla="*/ 778 w 1284"/>
                <a:gd name="T13" fmla="*/ 257 h 1407"/>
                <a:gd name="T14" fmla="*/ 848 w 1284"/>
                <a:gd name="T15" fmla="*/ 318 h 1407"/>
                <a:gd name="T16" fmla="*/ 954 w 1284"/>
                <a:gd name="T17" fmla="*/ 344 h 1407"/>
                <a:gd name="T18" fmla="*/ 998 w 1284"/>
                <a:gd name="T19" fmla="*/ 392 h 1407"/>
                <a:gd name="T20" fmla="*/ 1000 w 1284"/>
                <a:gd name="T21" fmla="*/ 460 h 1407"/>
                <a:gd name="T22" fmla="*/ 1041 w 1284"/>
                <a:gd name="T23" fmla="*/ 521 h 1407"/>
                <a:gd name="T24" fmla="*/ 1125 w 1284"/>
                <a:gd name="T25" fmla="*/ 533 h 1407"/>
                <a:gd name="T26" fmla="*/ 1216 w 1284"/>
                <a:gd name="T27" fmla="*/ 528 h 1407"/>
                <a:gd name="T28" fmla="*/ 1270 w 1284"/>
                <a:gd name="T29" fmla="*/ 558 h 1407"/>
                <a:gd name="T30" fmla="*/ 1283 w 1284"/>
                <a:gd name="T31" fmla="*/ 665 h 1407"/>
                <a:gd name="T32" fmla="*/ 1270 w 1284"/>
                <a:gd name="T33" fmla="*/ 808 h 1407"/>
                <a:gd name="T34" fmla="*/ 1215 w 1284"/>
                <a:gd name="T35" fmla="*/ 842 h 1407"/>
                <a:gd name="T36" fmla="*/ 1116 w 1284"/>
                <a:gd name="T37" fmla="*/ 837 h 1407"/>
                <a:gd name="T38" fmla="*/ 1043 w 1284"/>
                <a:gd name="T39" fmla="*/ 848 h 1407"/>
                <a:gd name="T40" fmla="*/ 1002 w 1284"/>
                <a:gd name="T41" fmla="*/ 890 h 1407"/>
                <a:gd name="T42" fmla="*/ 998 w 1284"/>
                <a:gd name="T43" fmla="*/ 971 h 1407"/>
                <a:gd name="T44" fmla="*/ 951 w 1284"/>
                <a:gd name="T45" fmla="*/ 1027 h 1407"/>
                <a:gd name="T46" fmla="*/ 866 w 1284"/>
                <a:gd name="T47" fmla="*/ 1046 h 1407"/>
                <a:gd name="T48" fmla="*/ 792 w 1284"/>
                <a:gd name="T49" fmla="*/ 1085 h 1407"/>
                <a:gd name="T50" fmla="*/ 776 w 1284"/>
                <a:gd name="T51" fmla="*/ 1164 h 1407"/>
                <a:gd name="T52" fmla="*/ 792 w 1284"/>
                <a:gd name="T53" fmla="*/ 1261 h 1407"/>
                <a:gd name="T54" fmla="*/ 757 w 1284"/>
                <a:gd name="T55" fmla="*/ 1353 h 1407"/>
                <a:gd name="T56" fmla="*/ 695 w 1284"/>
                <a:gd name="T57" fmla="*/ 1401 h 1407"/>
                <a:gd name="T58" fmla="*/ 599 w 1284"/>
                <a:gd name="T59" fmla="*/ 1406 h 1407"/>
                <a:gd name="T60" fmla="*/ 527 w 1284"/>
                <a:gd name="T61" fmla="*/ 1370 h 1407"/>
                <a:gd name="T62" fmla="*/ 493 w 1284"/>
                <a:gd name="T63" fmla="*/ 1301 h 1407"/>
                <a:gd name="T64" fmla="*/ 502 w 1284"/>
                <a:gd name="T65" fmla="*/ 1220 h 1407"/>
                <a:gd name="T66" fmla="*/ 507 w 1284"/>
                <a:gd name="T67" fmla="*/ 1147 h 1407"/>
                <a:gd name="T68" fmla="*/ 459 w 1284"/>
                <a:gd name="T69" fmla="*/ 1095 h 1407"/>
                <a:gd name="T70" fmla="*/ 380 w 1284"/>
                <a:gd name="T71" fmla="*/ 1075 h 1407"/>
                <a:gd name="T72" fmla="*/ 304 w 1284"/>
                <a:gd name="T73" fmla="*/ 1045 h 1407"/>
                <a:gd name="T74" fmla="*/ 284 w 1284"/>
                <a:gd name="T75" fmla="*/ 964 h 1407"/>
                <a:gd name="T76" fmla="*/ 261 w 1284"/>
                <a:gd name="T77" fmla="*/ 897 h 1407"/>
                <a:gd name="T78" fmla="*/ 185 w 1284"/>
                <a:gd name="T79" fmla="*/ 872 h 1407"/>
                <a:gd name="T80" fmla="*/ 108 w 1284"/>
                <a:gd name="T81" fmla="*/ 879 h 1407"/>
                <a:gd name="T82" fmla="*/ 25 w 1284"/>
                <a:gd name="T83" fmla="*/ 858 h 1407"/>
                <a:gd name="T84" fmla="*/ 1 w 1284"/>
                <a:gd name="T85" fmla="*/ 764 h 1407"/>
                <a:gd name="T86" fmla="*/ 6 w 1284"/>
                <a:gd name="T87" fmla="*/ 629 h 1407"/>
                <a:gd name="T88" fmla="*/ 31 w 1284"/>
                <a:gd name="T89" fmla="*/ 548 h 1407"/>
                <a:gd name="T90" fmla="*/ 95 w 1284"/>
                <a:gd name="T91" fmla="*/ 527 h 1407"/>
                <a:gd name="T92" fmla="*/ 190 w 1284"/>
                <a:gd name="T93" fmla="*/ 534 h 1407"/>
                <a:gd name="T94" fmla="*/ 274 w 1284"/>
                <a:gd name="T95" fmla="*/ 502 h 1407"/>
                <a:gd name="T96" fmla="*/ 289 w 1284"/>
                <a:gd name="T97" fmla="*/ 427 h 1407"/>
                <a:gd name="T98" fmla="*/ 320 w 1284"/>
                <a:gd name="T99" fmla="*/ 353 h 1407"/>
                <a:gd name="T100" fmla="*/ 409 w 1284"/>
                <a:gd name="T101" fmla="*/ 327 h 14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4"/>
                <a:gd name="T154" fmla="*/ 0 h 1407"/>
                <a:gd name="T155" fmla="*/ 1284 w 1284"/>
                <a:gd name="T156" fmla="*/ 1407 h 14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a:flatTx/>
            </a:bodyPr>
            <a:lstStyle/>
            <a:p>
              <a:endParaRPr lang="en-US"/>
            </a:p>
          </p:txBody>
        </p:sp>
        <p:sp>
          <p:nvSpPr>
            <p:cNvPr id="13" name="Freeform 8"/>
            <p:cNvSpPr>
              <a:spLocks/>
            </p:cNvSpPr>
            <p:nvPr/>
          </p:nvSpPr>
          <p:spPr bwMode="auto">
            <a:xfrm>
              <a:off x="2012" y="1195"/>
              <a:ext cx="1158" cy="940"/>
            </a:xfrm>
            <a:custGeom>
              <a:avLst/>
              <a:gdLst>
                <a:gd name="T0" fmla="*/ 1158 w 1158"/>
                <a:gd name="T1" fmla="*/ 0 h 940"/>
                <a:gd name="T2" fmla="*/ 1 w 1158"/>
                <a:gd name="T3" fmla="*/ 940 h 940"/>
                <a:gd name="T4" fmla="*/ 109 w 1158"/>
                <a:gd name="T5" fmla="*/ 922 h 940"/>
                <a:gd name="T6" fmla="*/ 106 w 1158"/>
                <a:gd name="T7" fmla="*/ 891 h 940"/>
                <a:gd name="T8" fmla="*/ 94 w 1158"/>
                <a:gd name="T9" fmla="*/ 849 h 940"/>
                <a:gd name="T10" fmla="*/ 90 w 1158"/>
                <a:gd name="T11" fmla="*/ 815 h 940"/>
                <a:gd name="T12" fmla="*/ 98 w 1158"/>
                <a:gd name="T13" fmla="*/ 780 h 940"/>
                <a:gd name="T14" fmla="*/ 122 w 1158"/>
                <a:gd name="T15" fmla="*/ 750 h 940"/>
                <a:gd name="T16" fmla="*/ 152 w 1158"/>
                <a:gd name="T17" fmla="*/ 728 h 940"/>
                <a:gd name="T18" fmla="*/ 188 w 1158"/>
                <a:gd name="T19" fmla="*/ 717 h 940"/>
                <a:gd name="T20" fmla="*/ 240 w 1158"/>
                <a:gd name="T21" fmla="*/ 718 h 940"/>
                <a:gd name="T22" fmla="*/ 274 w 1158"/>
                <a:gd name="T23" fmla="*/ 725 h 940"/>
                <a:gd name="T24" fmla="*/ 308 w 1158"/>
                <a:gd name="T25" fmla="*/ 749 h 940"/>
                <a:gd name="T26" fmla="*/ 331 w 1158"/>
                <a:gd name="T27" fmla="*/ 778 h 940"/>
                <a:gd name="T28" fmla="*/ 341 w 1158"/>
                <a:gd name="T29" fmla="*/ 809 h 940"/>
                <a:gd name="T30" fmla="*/ 339 w 1158"/>
                <a:gd name="T31" fmla="*/ 843 h 940"/>
                <a:gd name="T32" fmla="*/ 331 w 1158"/>
                <a:gd name="T33" fmla="*/ 874 h 940"/>
                <a:gd name="T34" fmla="*/ 323 w 1158"/>
                <a:gd name="T35" fmla="*/ 906 h 940"/>
                <a:gd name="T36" fmla="*/ 327 w 1158"/>
                <a:gd name="T37" fmla="*/ 936 h 940"/>
                <a:gd name="T38" fmla="*/ 519 w 1158"/>
                <a:gd name="T39" fmla="*/ 903 h 940"/>
                <a:gd name="T40" fmla="*/ 521 w 1158"/>
                <a:gd name="T41" fmla="*/ 861 h 940"/>
                <a:gd name="T42" fmla="*/ 524 w 1158"/>
                <a:gd name="T43" fmla="*/ 826 h 940"/>
                <a:gd name="T44" fmla="*/ 533 w 1158"/>
                <a:gd name="T45" fmla="*/ 796 h 940"/>
                <a:gd name="T46" fmla="*/ 550 w 1158"/>
                <a:gd name="T47" fmla="*/ 776 h 940"/>
                <a:gd name="T48" fmla="*/ 574 w 1158"/>
                <a:gd name="T49" fmla="*/ 765 h 940"/>
                <a:gd name="T50" fmla="*/ 601 w 1158"/>
                <a:gd name="T51" fmla="*/ 762 h 940"/>
                <a:gd name="T52" fmla="*/ 634 w 1158"/>
                <a:gd name="T53" fmla="*/ 763 h 940"/>
                <a:gd name="T54" fmla="*/ 664 w 1158"/>
                <a:gd name="T55" fmla="*/ 766 h 940"/>
                <a:gd name="T56" fmla="*/ 702 w 1158"/>
                <a:gd name="T57" fmla="*/ 768 h 940"/>
                <a:gd name="T58" fmla="*/ 736 w 1158"/>
                <a:gd name="T59" fmla="*/ 763 h 940"/>
                <a:gd name="T60" fmla="*/ 767 w 1158"/>
                <a:gd name="T61" fmla="*/ 752 h 940"/>
                <a:gd name="T62" fmla="*/ 790 w 1158"/>
                <a:gd name="T63" fmla="*/ 731 h 940"/>
                <a:gd name="T64" fmla="*/ 803 w 1158"/>
                <a:gd name="T65" fmla="*/ 705 h 940"/>
                <a:gd name="T66" fmla="*/ 803 w 1158"/>
                <a:gd name="T67" fmla="*/ 675 h 940"/>
                <a:gd name="T68" fmla="*/ 803 w 1158"/>
                <a:gd name="T69" fmla="*/ 642 h 940"/>
                <a:gd name="T70" fmla="*/ 810 w 1158"/>
                <a:gd name="T71" fmla="*/ 615 h 940"/>
                <a:gd name="T72" fmla="*/ 824 w 1158"/>
                <a:gd name="T73" fmla="*/ 593 h 940"/>
                <a:gd name="T74" fmla="*/ 853 w 1158"/>
                <a:gd name="T75" fmla="*/ 578 h 940"/>
                <a:gd name="T76" fmla="*/ 884 w 1158"/>
                <a:gd name="T77" fmla="*/ 569 h 940"/>
                <a:gd name="T78" fmla="*/ 921 w 1158"/>
                <a:gd name="T79" fmla="*/ 561 h 940"/>
                <a:gd name="T80" fmla="*/ 954 w 1158"/>
                <a:gd name="T81" fmla="*/ 553 h 940"/>
                <a:gd name="T82" fmla="*/ 982 w 1158"/>
                <a:gd name="T83" fmla="*/ 542 h 940"/>
                <a:gd name="T84" fmla="*/ 1003 w 1158"/>
                <a:gd name="T85" fmla="*/ 526 h 940"/>
                <a:gd name="T86" fmla="*/ 1021 w 1158"/>
                <a:gd name="T87" fmla="*/ 501 h 940"/>
                <a:gd name="T88" fmla="*/ 1030 w 1158"/>
                <a:gd name="T89" fmla="*/ 469 h 940"/>
                <a:gd name="T90" fmla="*/ 1026 w 1158"/>
                <a:gd name="T91" fmla="*/ 438 h 940"/>
                <a:gd name="T92" fmla="*/ 1016 w 1158"/>
                <a:gd name="T93" fmla="*/ 398 h 940"/>
                <a:gd name="T94" fmla="*/ 1010 w 1158"/>
                <a:gd name="T95" fmla="*/ 364 h 940"/>
                <a:gd name="T96" fmla="*/ 1012 w 1158"/>
                <a:gd name="T97" fmla="*/ 331 h 940"/>
                <a:gd name="T98" fmla="*/ 1022 w 1158"/>
                <a:gd name="T99" fmla="*/ 303 h 940"/>
                <a:gd name="T100" fmla="*/ 1039 w 1158"/>
                <a:gd name="T101" fmla="*/ 278 h 940"/>
                <a:gd name="T102" fmla="*/ 1064 w 1158"/>
                <a:gd name="T103" fmla="*/ 254 h 940"/>
                <a:gd name="T104" fmla="*/ 1093 w 1158"/>
                <a:gd name="T105" fmla="*/ 240 h 940"/>
                <a:gd name="T106" fmla="*/ 1122 w 1158"/>
                <a:gd name="T107" fmla="*/ 234 h 940"/>
                <a:gd name="T108" fmla="*/ 1158 w 1158"/>
                <a:gd name="T109" fmla="*/ 234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gradFill rotWithShape="0">
              <a:gsLst>
                <a:gs pos="0">
                  <a:srgbClr val="0099FF"/>
                </a:gs>
                <a:gs pos="100000">
                  <a:srgbClr val="004776"/>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0099FF"/>
              </a:extrusionClr>
            </a:sp3d>
          </p:spPr>
          <p:txBody>
            <a:bodyPr>
              <a:flatTx/>
            </a:bodyPr>
            <a:lstStyle/>
            <a:p>
              <a:endParaRPr lang="en-US"/>
            </a:p>
          </p:txBody>
        </p:sp>
        <p:sp>
          <p:nvSpPr>
            <p:cNvPr id="14" name="Freeform 9"/>
            <p:cNvSpPr>
              <a:spLocks/>
            </p:cNvSpPr>
            <p:nvPr/>
          </p:nvSpPr>
          <p:spPr bwMode="auto">
            <a:xfrm>
              <a:off x="2030" y="2250"/>
              <a:ext cx="1153" cy="1122"/>
            </a:xfrm>
            <a:custGeom>
              <a:avLst/>
              <a:gdLst>
                <a:gd name="T0" fmla="*/ 1153 w 1153"/>
                <a:gd name="T1" fmla="*/ 1122 h 1122"/>
                <a:gd name="T2" fmla="*/ 0 w 1153"/>
                <a:gd name="T3" fmla="*/ 226 h 1122"/>
                <a:gd name="T4" fmla="*/ 104 w 1153"/>
                <a:gd name="T5" fmla="*/ 218 h 1122"/>
                <a:gd name="T6" fmla="*/ 107 w 1153"/>
                <a:gd name="T7" fmla="*/ 198 h 1122"/>
                <a:gd name="T8" fmla="*/ 102 w 1153"/>
                <a:gd name="T9" fmla="*/ 173 h 1122"/>
                <a:gd name="T10" fmla="*/ 94 w 1153"/>
                <a:gd name="T11" fmla="*/ 143 h 1122"/>
                <a:gd name="T12" fmla="*/ 89 w 1153"/>
                <a:gd name="T13" fmla="*/ 114 h 1122"/>
                <a:gd name="T14" fmla="*/ 90 w 1153"/>
                <a:gd name="T15" fmla="*/ 87 h 1122"/>
                <a:gd name="T16" fmla="*/ 99 w 1153"/>
                <a:gd name="T17" fmla="*/ 60 h 1122"/>
                <a:gd name="T18" fmla="*/ 118 w 1153"/>
                <a:gd name="T19" fmla="*/ 38 h 1122"/>
                <a:gd name="T20" fmla="*/ 139 w 1153"/>
                <a:gd name="T21" fmla="*/ 20 h 1122"/>
                <a:gd name="T22" fmla="*/ 165 w 1153"/>
                <a:gd name="T23" fmla="*/ 7 h 1122"/>
                <a:gd name="T24" fmla="*/ 198 w 1153"/>
                <a:gd name="T25" fmla="*/ 1 h 1122"/>
                <a:gd name="T26" fmla="*/ 227 w 1153"/>
                <a:gd name="T27" fmla="*/ 0 h 1122"/>
                <a:gd name="T28" fmla="*/ 252 w 1153"/>
                <a:gd name="T29" fmla="*/ 3 h 1122"/>
                <a:gd name="T30" fmla="*/ 278 w 1153"/>
                <a:gd name="T31" fmla="*/ 11 h 1122"/>
                <a:gd name="T32" fmla="*/ 299 w 1153"/>
                <a:gd name="T33" fmla="*/ 25 h 1122"/>
                <a:gd name="T34" fmla="*/ 319 w 1153"/>
                <a:gd name="T35" fmla="*/ 46 h 1122"/>
                <a:gd name="T36" fmla="*/ 335 w 1153"/>
                <a:gd name="T37" fmla="*/ 69 h 1122"/>
                <a:gd name="T38" fmla="*/ 344 w 1153"/>
                <a:gd name="T39" fmla="*/ 101 h 1122"/>
                <a:gd name="T40" fmla="*/ 340 w 1153"/>
                <a:gd name="T41" fmla="*/ 133 h 1122"/>
                <a:gd name="T42" fmla="*/ 332 w 1153"/>
                <a:gd name="T43" fmla="*/ 165 h 1122"/>
                <a:gd name="T44" fmla="*/ 324 w 1153"/>
                <a:gd name="T45" fmla="*/ 197 h 1122"/>
                <a:gd name="T46" fmla="*/ 326 w 1153"/>
                <a:gd name="T47" fmla="*/ 212 h 1122"/>
                <a:gd name="T48" fmla="*/ 520 w 1153"/>
                <a:gd name="T49" fmla="*/ 220 h 1122"/>
                <a:gd name="T50" fmla="*/ 515 w 1153"/>
                <a:gd name="T51" fmla="*/ 279 h 1122"/>
                <a:gd name="T52" fmla="*/ 517 w 1153"/>
                <a:gd name="T53" fmla="*/ 314 h 1122"/>
                <a:gd name="T54" fmla="*/ 522 w 1153"/>
                <a:gd name="T55" fmla="*/ 350 h 1122"/>
                <a:gd name="T56" fmla="*/ 535 w 1153"/>
                <a:gd name="T57" fmla="*/ 372 h 1122"/>
                <a:gd name="T58" fmla="*/ 556 w 1153"/>
                <a:gd name="T59" fmla="*/ 388 h 1122"/>
                <a:gd name="T60" fmla="*/ 582 w 1153"/>
                <a:gd name="T61" fmla="*/ 395 h 1122"/>
                <a:gd name="T62" fmla="*/ 612 w 1153"/>
                <a:gd name="T63" fmla="*/ 396 h 1122"/>
                <a:gd name="T64" fmla="*/ 641 w 1153"/>
                <a:gd name="T65" fmla="*/ 393 h 1122"/>
                <a:gd name="T66" fmla="*/ 677 w 1153"/>
                <a:gd name="T67" fmla="*/ 389 h 1122"/>
                <a:gd name="T68" fmla="*/ 714 w 1153"/>
                <a:gd name="T69" fmla="*/ 391 h 1122"/>
                <a:gd name="T70" fmla="*/ 748 w 1153"/>
                <a:gd name="T71" fmla="*/ 400 h 1122"/>
                <a:gd name="T72" fmla="*/ 776 w 1153"/>
                <a:gd name="T73" fmla="*/ 416 h 1122"/>
                <a:gd name="T74" fmla="*/ 793 w 1153"/>
                <a:gd name="T75" fmla="*/ 440 h 1122"/>
                <a:gd name="T76" fmla="*/ 800 w 1153"/>
                <a:gd name="T77" fmla="*/ 468 h 1122"/>
                <a:gd name="T78" fmla="*/ 797 w 1153"/>
                <a:gd name="T79" fmla="*/ 500 h 1122"/>
                <a:gd name="T80" fmla="*/ 800 w 1153"/>
                <a:gd name="T81" fmla="*/ 530 h 1122"/>
                <a:gd name="T82" fmla="*/ 811 w 1153"/>
                <a:gd name="T83" fmla="*/ 556 h 1122"/>
                <a:gd name="T84" fmla="*/ 831 w 1153"/>
                <a:gd name="T85" fmla="*/ 574 h 1122"/>
                <a:gd name="T86" fmla="*/ 864 w 1153"/>
                <a:gd name="T87" fmla="*/ 585 h 1122"/>
                <a:gd name="T88" fmla="*/ 895 w 1153"/>
                <a:gd name="T89" fmla="*/ 593 h 1122"/>
                <a:gd name="T90" fmla="*/ 932 w 1153"/>
                <a:gd name="T91" fmla="*/ 600 h 1122"/>
                <a:gd name="T92" fmla="*/ 963 w 1153"/>
                <a:gd name="T93" fmla="*/ 610 h 1122"/>
                <a:gd name="T94" fmla="*/ 988 w 1153"/>
                <a:gd name="T95" fmla="*/ 624 h 1122"/>
                <a:gd name="T96" fmla="*/ 1009 w 1153"/>
                <a:gd name="T97" fmla="*/ 645 h 1122"/>
                <a:gd name="T98" fmla="*/ 1022 w 1153"/>
                <a:gd name="T99" fmla="*/ 670 h 1122"/>
                <a:gd name="T100" fmla="*/ 1023 w 1153"/>
                <a:gd name="T101" fmla="*/ 705 h 1122"/>
                <a:gd name="T102" fmla="*/ 1016 w 1153"/>
                <a:gd name="T103" fmla="*/ 739 h 1122"/>
                <a:gd name="T104" fmla="*/ 1006 w 1153"/>
                <a:gd name="T105" fmla="*/ 779 h 1122"/>
                <a:gd name="T106" fmla="*/ 1004 w 1153"/>
                <a:gd name="T107" fmla="*/ 808 h 1122"/>
                <a:gd name="T108" fmla="*/ 1011 w 1153"/>
                <a:gd name="T109" fmla="*/ 843 h 1122"/>
                <a:gd name="T110" fmla="*/ 1024 w 1153"/>
                <a:gd name="T111" fmla="*/ 867 h 1122"/>
                <a:gd name="T112" fmla="*/ 1045 w 1153"/>
                <a:gd name="T113" fmla="*/ 893 h 1122"/>
                <a:gd name="T114" fmla="*/ 1073 w 1153"/>
                <a:gd name="T115" fmla="*/ 913 h 1122"/>
                <a:gd name="T116" fmla="*/ 1102 w 1153"/>
                <a:gd name="T117" fmla="*/ 922 h 1122"/>
                <a:gd name="T118" fmla="*/ 1135 w 1153"/>
                <a:gd name="T119" fmla="*/ 925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solidFill>
              <a:srgbClr val="FF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FF"/>
              </a:extrusionClr>
            </a:sp3d>
          </p:spPr>
          <p:txBody>
            <a:bodyPr>
              <a:flatTx/>
            </a:bodyPr>
            <a:lstStyle/>
            <a:p>
              <a:endParaRPr lang="en-US"/>
            </a:p>
          </p:txBody>
        </p:sp>
        <p:sp>
          <p:nvSpPr>
            <p:cNvPr id="15" name="Freeform 10"/>
            <p:cNvSpPr>
              <a:spLocks/>
            </p:cNvSpPr>
            <p:nvPr/>
          </p:nvSpPr>
          <p:spPr bwMode="auto">
            <a:xfrm>
              <a:off x="3590" y="1201"/>
              <a:ext cx="1153" cy="1122"/>
            </a:xfrm>
            <a:custGeom>
              <a:avLst/>
              <a:gdLst>
                <a:gd name="T0" fmla="*/ 0 w 1153"/>
                <a:gd name="T1" fmla="*/ 0 h 1122"/>
                <a:gd name="T2" fmla="*/ 1153 w 1153"/>
                <a:gd name="T3" fmla="*/ 896 h 1122"/>
                <a:gd name="T4" fmla="*/ 1049 w 1153"/>
                <a:gd name="T5" fmla="*/ 904 h 1122"/>
                <a:gd name="T6" fmla="*/ 1046 w 1153"/>
                <a:gd name="T7" fmla="*/ 924 h 1122"/>
                <a:gd name="T8" fmla="*/ 1051 w 1153"/>
                <a:gd name="T9" fmla="*/ 949 h 1122"/>
                <a:gd name="T10" fmla="*/ 1059 w 1153"/>
                <a:gd name="T11" fmla="*/ 979 h 1122"/>
                <a:gd name="T12" fmla="*/ 1064 w 1153"/>
                <a:gd name="T13" fmla="*/ 1008 h 1122"/>
                <a:gd name="T14" fmla="*/ 1062 w 1153"/>
                <a:gd name="T15" fmla="*/ 1035 h 1122"/>
                <a:gd name="T16" fmla="*/ 1054 w 1153"/>
                <a:gd name="T17" fmla="*/ 1062 h 1122"/>
                <a:gd name="T18" fmla="*/ 1035 w 1153"/>
                <a:gd name="T19" fmla="*/ 1084 h 1122"/>
                <a:gd name="T20" fmla="*/ 1014 w 1153"/>
                <a:gd name="T21" fmla="*/ 1102 h 1122"/>
                <a:gd name="T22" fmla="*/ 988 w 1153"/>
                <a:gd name="T23" fmla="*/ 1114 h 1122"/>
                <a:gd name="T24" fmla="*/ 955 w 1153"/>
                <a:gd name="T25" fmla="*/ 1121 h 1122"/>
                <a:gd name="T26" fmla="*/ 926 w 1153"/>
                <a:gd name="T27" fmla="*/ 1122 h 1122"/>
                <a:gd name="T28" fmla="*/ 901 w 1153"/>
                <a:gd name="T29" fmla="*/ 1119 h 1122"/>
                <a:gd name="T30" fmla="*/ 875 w 1153"/>
                <a:gd name="T31" fmla="*/ 1111 h 1122"/>
                <a:gd name="T32" fmla="*/ 854 w 1153"/>
                <a:gd name="T33" fmla="*/ 1097 h 1122"/>
                <a:gd name="T34" fmla="*/ 834 w 1153"/>
                <a:gd name="T35" fmla="*/ 1076 h 1122"/>
                <a:gd name="T36" fmla="*/ 818 w 1153"/>
                <a:gd name="T37" fmla="*/ 1053 h 1122"/>
                <a:gd name="T38" fmla="*/ 809 w 1153"/>
                <a:gd name="T39" fmla="*/ 1021 h 1122"/>
                <a:gd name="T40" fmla="*/ 813 w 1153"/>
                <a:gd name="T41" fmla="*/ 989 h 1122"/>
                <a:gd name="T42" fmla="*/ 821 w 1153"/>
                <a:gd name="T43" fmla="*/ 957 h 1122"/>
                <a:gd name="T44" fmla="*/ 828 w 1153"/>
                <a:gd name="T45" fmla="*/ 925 h 1122"/>
                <a:gd name="T46" fmla="*/ 827 w 1153"/>
                <a:gd name="T47" fmla="*/ 910 h 1122"/>
                <a:gd name="T48" fmla="*/ 632 w 1153"/>
                <a:gd name="T49" fmla="*/ 902 h 1122"/>
                <a:gd name="T50" fmla="*/ 634 w 1153"/>
                <a:gd name="T51" fmla="*/ 849 h 1122"/>
                <a:gd name="T52" fmla="*/ 630 w 1153"/>
                <a:gd name="T53" fmla="*/ 814 h 1122"/>
                <a:gd name="T54" fmla="*/ 622 w 1153"/>
                <a:gd name="T55" fmla="*/ 793 h 1122"/>
                <a:gd name="T56" fmla="*/ 606 w 1153"/>
                <a:gd name="T57" fmla="*/ 776 h 1122"/>
                <a:gd name="T58" fmla="*/ 584 w 1153"/>
                <a:gd name="T59" fmla="*/ 765 h 1122"/>
                <a:gd name="T60" fmla="*/ 557 w 1153"/>
                <a:gd name="T61" fmla="*/ 762 h 1122"/>
                <a:gd name="T62" fmla="*/ 518 w 1153"/>
                <a:gd name="T63" fmla="*/ 764 h 1122"/>
                <a:gd name="T64" fmla="*/ 481 w 1153"/>
                <a:gd name="T65" fmla="*/ 767 h 1122"/>
                <a:gd name="T66" fmla="*/ 443 w 1153"/>
                <a:gd name="T67" fmla="*/ 767 h 1122"/>
                <a:gd name="T68" fmla="*/ 405 w 1153"/>
                <a:gd name="T69" fmla="*/ 760 h 1122"/>
                <a:gd name="T70" fmla="*/ 376 w 1153"/>
                <a:gd name="T71" fmla="*/ 743 h 1122"/>
                <a:gd name="T72" fmla="*/ 359 w 1153"/>
                <a:gd name="T73" fmla="*/ 720 h 1122"/>
                <a:gd name="T74" fmla="*/ 352 w 1153"/>
                <a:gd name="T75" fmla="*/ 689 h 1122"/>
                <a:gd name="T76" fmla="*/ 353 w 1153"/>
                <a:gd name="T77" fmla="*/ 654 h 1122"/>
                <a:gd name="T78" fmla="*/ 348 w 1153"/>
                <a:gd name="T79" fmla="*/ 622 h 1122"/>
                <a:gd name="T80" fmla="*/ 340 w 1153"/>
                <a:gd name="T81" fmla="*/ 602 h 1122"/>
                <a:gd name="T82" fmla="*/ 328 w 1153"/>
                <a:gd name="T83" fmla="*/ 589 h 1122"/>
                <a:gd name="T84" fmla="*/ 300 w 1153"/>
                <a:gd name="T85" fmla="*/ 576 h 1122"/>
                <a:gd name="T86" fmla="*/ 263 w 1153"/>
                <a:gd name="T87" fmla="*/ 566 h 1122"/>
                <a:gd name="T88" fmla="*/ 222 w 1153"/>
                <a:gd name="T89" fmla="*/ 559 h 1122"/>
                <a:gd name="T90" fmla="*/ 191 w 1153"/>
                <a:gd name="T91" fmla="*/ 549 h 1122"/>
                <a:gd name="T92" fmla="*/ 164 w 1153"/>
                <a:gd name="T93" fmla="*/ 534 h 1122"/>
                <a:gd name="T94" fmla="*/ 142 w 1153"/>
                <a:gd name="T95" fmla="*/ 513 h 1122"/>
                <a:gd name="T96" fmla="*/ 128 w 1153"/>
                <a:gd name="T97" fmla="*/ 487 h 1122"/>
                <a:gd name="T98" fmla="*/ 126 w 1153"/>
                <a:gd name="T99" fmla="*/ 458 h 1122"/>
                <a:gd name="T100" fmla="*/ 134 w 1153"/>
                <a:gd name="T101" fmla="*/ 426 h 1122"/>
                <a:gd name="T102" fmla="*/ 141 w 1153"/>
                <a:gd name="T103" fmla="*/ 390 h 1122"/>
                <a:gd name="T104" fmla="*/ 147 w 1153"/>
                <a:gd name="T105" fmla="*/ 356 h 1122"/>
                <a:gd name="T106" fmla="*/ 141 w 1153"/>
                <a:gd name="T107" fmla="*/ 322 h 1122"/>
                <a:gd name="T108" fmla="*/ 127 w 1153"/>
                <a:gd name="T109" fmla="*/ 291 h 1122"/>
                <a:gd name="T110" fmla="*/ 113 w 1153"/>
                <a:gd name="T111" fmla="*/ 272 h 1122"/>
                <a:gd name="T112" fmla="*/ 95 w 1153"/>
                <a:gd name="T113" fmla="*/ 255 h 1122"/>
                <a:gd name="T114" fmla="*/ 74 w 1153"/>
                <a:gd name="T115" fmla="*/ 243 h 1122"/>
                <a:gd name="T116" fmla="*/ 47 w 1153"/>
                <a:gd name="T117" fmla="*/ 235 h 1122"/>
                <a:gd name="T118" fmla="*/ 15 w 1153"/>
                <a:gd name="T119" fmla="*/ 234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a:flatTx/>
            </a:bodyPr>
            <a:lstStyle/>
            <a:p>
              <a:endParaRPr lang="en-US"/>
            </a:p>
          </p:txBody>
        </p:sp>
        <p:sp>
          <p:nvSpPr>
            <p:cNvPr id="16" name="Freeform 11"/>
            <p:cNvSpPr>
              <a:spLocks/>
            </p:cNvSpPr>
            <p:nvPr/>
          </p:nvSpPr>
          <p:spPr bwMode="auto">
            <a:xfrm>
              <a:off x="3555" y="2426"/>
              <a:ext cx="1158" cy="940"/>
            </a:xfrm>
            <a:custGeom>
              <a:avLst/>
              <a:gdLst>
                <a:gd name="T0" fmla="*/ 0 w 1158"/>
                <a:gd name="T1" fmla="*/ 940 h 940"/>
                <a:gd name="T2" fmla="*/ 1157 w 1158"/>
                <a:gd name="T3" fmla="*/ 0 h 940"/>
                <a:gd name="T4" fmla="*/ 1049 w 1158"/>
                <a:gd name="T5" fmla="*/ 18 h 940"/>
                <a:gd name="T6" fmla="*/ 1052 w 1158"/>
                <a:gd name="T7" fmla="*/ 49 h 940"/>
                <a:gd name="T8" fmla="*/ 1064 w 1158"/>
                <a:gd name="T9" fmla="*/ 91 h 940"/>
                <a:gd name="T10" fmla="*/ 1067 w 1158"/>
                <a:gd name="T11" fmla="*/ 125 h 940"/>
                <a:gd name="T12" fmla="*/ 1060 w 1158"/>
                <a:gd name="T13" fmla="*/ 160 h 940"/>
                <a:gd name="T14" fmla="*/ 1036 w 1158"/>
                <a:gd name="T15" fmla="*/ 190 h 940"/>
                <a:gd name="T16" fmla="*/ 1006 w 1158"/>
                <a:gd name="T17" fmla="*/ 212 h 940"/>
                <a:gd name="T18" fmla="*/ 970 w 1158"/>
                <a:gd name="T19" fmla="*/ 223 h 940"/>
                <a:gd name="T20" fmla="*/ 918 w 1158"/>
                <a:gd name="T21" fmla="*/ 222 h 940"/>
                <a:gd name="T22" fmla="*/ 884 w 1158"/>
                <a:gd name="T23" fmla="*/ 215 h 940"/>
                <a:gd name="T24" fmla="*/ 850 w 1158"/>
                <a:gd name="T25" fmla="*/ 191 h 940"/>
                <a:gd name="T26" fmla="*/ 827 w 1158"/>
                <a:gd name="T27" fmla="*/ 162 h 940"/>
                <a:gd name="T28" fmla="*/ 817 w 1158"/>
                <a:gd name="T29" fmla="*/ 131 h 940"/>
                <a:gd name="T30" fmla="*/ 819 w 1158"/>
                <a:gd name="T31" fmla="*/ 97 h 940"/>
                <a:gd name="T32" fmla="*/ 827 w 1158"/>
                <a:gd name="T33" fmla="*/ 66 h 940"/>
                <a:gd name="T34" fmla="*/ 835 w 1158"/>
                <a:gd name="T35" fmla="*/ 34 h 940"/>
                <a:gd name="T36" fmla="*/ 831 w 1158"/>
                <a:gd name="T37" fmla="*/ 4 h 940"/>
                <a:gd name="T38" fmla="*/ 639 w 1158"/>
                <a:gd name="T39" fmla="*/ 37 h 940"/>
                <a:gd name="T40" fmla="*/ 636 w 1158"/>
                <a:gd name="T41" fmla="*/ 79 h 940"/>
                <a:gd name="T42" fmla="*/ 634 w 1158"/>
                <a:gd name="T43" fmla="*/ 114 h 940"/>
                <a:gd name="T44" fmla="*/ 625 w 1158"/>
                <a:gd name="T45" fmla="*/ 144 h 940"/>
                <a:gd name="T46" fmla="*/ 608 w 1158"/>
                <a:gd name="T47" fmla="*/ 164 h 940"/>
                <a:gd name="T48" fmla="*/ 584 w 1158"/>
                <a:gd name="T49" fmla="*/ 175 h 940"/>
                <a:gd name="T50" fmla="*/ 557 w 1158"/>
                <a:gd name="T51" fmla="*/ 178 h 940"/>
                <a:gd name="T52" fmla="*/ 524 w 1158"/>
                <a:gd name="T53" fmla="*/ 176 h 940"/>
                <a:gd name="T54" fmla="*/ 494 w 1158"/>
                <a:gd name="T55" fmla="*/ 174 h 940"/>
                <a:gd name="T56" fmla="*/ 456 w 1158"/>
                <a:gd name="T57" fmla="*/ 172 h 940"/>
                <a:gd name="T58" fmla="*/ 422 w 1158"/>
                <a:gd name="T59" fmla="*/ 176 h 940"/>
                <a:gd name="T60" fmla="*/ 391 w 1158"/>
                <a:gd name="T61" fmla="*/ 188 h 940"/>
                <a:gd name="T62" fmla="*/ 368 w 1158"/>
                <a:gd name="T63" fmla="*/ 209 h 940"/>
                <a:gd name="T64" fmla="*/ 355 w 1158"/>
                <a:gd name="T65" fmla="*/ 235 h 940"/>
                <a:gd name="T66" fmla="*/ 355 w 1158"/>
                <a:gd name="T67" fmla="*/ 265 h 940"/>
                <a:gd name="T68" fmla="*/ 355 w 1158"/>
                <a:gd name="T69" fmla="*/ 298 h 940"/>
                <a:gd name="T70" fmla="*/ 348 w 1158"/>
                <a:gd name="T71" fmla="*/ 325 h 940"/>
                <a:gd name="T72" fmla="*/ 334 w 1158"/>
                <a:gd name="T73" fmla="*/ 347 h 940"/>
                <a:gd name="T74" fmla="*/ 305 w 1158"/>
                <a:gd name="T75" fmla="*/ 362 h 940"/>
                <a:gd name="T76" fmla="*/ 274 w 1158"/>
                <a:gd name="T77" fmla="*/ 371 h 940"/>
                <a:gd name="T78" fmla="*/ 237 w 1158"/>
                <a:gd name="T79" fmla="*/ 379 h 940"/>
                <a:gd name="T80" fmla="*/ 204 w 1158"/>
                <a:gd name="T81" fmla="*/ 387 h 940"/>
                <a:gd name="T82" fmla="*/ 176 w 1158"/>
                <a:gd name="T83" fmla="*/ 398 h 940"/>
                <a:gd name="T84" fmla="*/ 155 w 1158"/>
                <a:gd name="T85" fmla="*/ 414 h 940"/>
                <a:gd name="T86" fmla="*/ 137 w 1158"/>
                <a:gd name="T87" fmla="*/ 439 h 940"/>
                <a:gd name="T88" fmla="*/ 128 w 1158"/>
                <a:gd name="T89" fmla="*/ 470 h 940"/>
                <a:gd name="T90" fmla="*/ 132 w 1158"/>
                <a:gd name="T91" fmla="*/ 502 h 940"/>
                <a:gd name="T92" fmla="*/ 142 w 1158"/>
                <a:gd name="T93" fmla="*/ 542 h 940"/>
                <a:gd name="T94" fmla="*/ 148 w 1158"/>
                <a:gd name="T95" fmla="*/ 576 h 940"/>
                <a:gd name="T96" fmla="*/ 146 w 1158"/>
                <a:gd name="T97" fmla="*/ 609 h 940"/>
                <a:gd name="T98" fmla="*/ 137 w 1158"/>
                <a:gd name="T99" fmla="*/ 639 h 940"/>
                <a:gd name="T100" fmla="*/ 123 w 1158"/>
                <a:gd name="T101" fmla="*/ 669 h 940"/>
                <a:gd name="T102" fmla="*/ 100 w 1158"/>
                <a:gd name="T103" fmla="*/ 702 h 940"/>
                <a:gd name="T104" fmla="*/ 77 w 1158"/>
                <a:gd name="T105" fmla="*/ 723 h 940"/>
                <a:gd name="T106" fmla="*/ 53 w 1158"/>
                <a:gd name="T107" fmla="*/ 736 h 940"/>
                <a:gd name="T108" fmla="*/ 17 w 1158"/>
                <a:gd name="T109" fmla="*/ 743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a:flatTx/>
            </a:bodyPr>
            <a:lstStyle/>
            <a:p>
              <a:endParaRPr lang="en-US"/>
            </a:p>
          </p:txBody>
        </p:sp>
        <p:sp>
          <p:nvSpPr>
            <p:cNvPr id="17" name="Text Box 12"/>
            <p:cNvSpPr txBox="1">
              <a:spLocks noChangeArrowheads="1"/>
            </p:cNvSpPr>
            <p:nvPr/>
          </p:nvSpPr>
          <p:spPr bwMode="auto">
            <a:xfrm>
              <a:off x="3410" y="3361"/>
              <a:ext cx="1482" cy="233"/>
            </a:xfrm>
            <a:prstGeom prst="rect">
              <a:avLst/>
            </a:prstGeom>
            <a:noFill/>
            <a:ln w="12700">
              <a:noFill/>
              <a:miter lim="800000"/>
              <a:headEnd type="none" w="sm" len="sm"/>
              <a:tailEnd type="none" w="sm" len="sm"/>
            </a:ln>
            <a:effectLst/>
          </p:spPr>
          <p:txBody>
            <a:bodyPr wrap="none">
              <a:spAutoFit/>
            </a:bodyPr>
            <a:lstStyle/>
            <a:p>
              <a:pPr algn="ctr">
                <a:defRPr/>
              </a:pPr>
              <a:r>
                <a:rPr lang="en-US" b="1" dirty="0">
                  <a:latin typeface="Garamond" pitchFamily="18" charset="0"/>
                </a:rPr>
                <a:t>What can the user do?</a:t>
              </a:r>
            </a:p>
          </p:txBody>
        </p:sp>
        <p:sp>
          <p:nvSpPr>
            <p:cNvPr id="18" name="Text Box 13"/>
            <p:cNvSpPr txBox="1">
              <a:spLocks noChangeArrowheads="1"/>
            </p:cNvSpPr>
            <p:nvPr/>
          </p:nvSpPr>
          <p:spPr bwMode="auto">
            <a:xfrm>
              <a:off x="1897" y="3385"/>
              <a:ext cx="1366" cy="407"/>
            </a:xfrm>
            <a:prstGeom prst="rect">
              <a:avLst/>
            </a:prstGeom>
            <a:noFill/>
            <a:ln w="12700">
              <a:noFill/>
              <a:miter lim="800000"/>
              <a:headEnd type="none" w="sm" len="sm"/>
              <a:tailEnd type="none" w="sm" len="sm"/>
            </a:ln>
            <a:effectLst/>
          </p:spPr>
          <p:txBody>
            <a:bodyPr wrap="none">
              <a:spAutoFit/>
            </a:bodyPr>
            <a:lstStyle/>
            <a:p>
              <a:pPr algn="ctr">
                <a:defRPr/>
              </a:pPr>
              <a:r>
                <a:rPr lang="en-US" b="1" dirty="0">
                  <a:latin typeface="Garamond" pitchFamily="18" charset="0"/>
                </a:rPr>
                <a:t>What forms can the </a:t>
              </a:r>
            </a:p>
            <a:p>
              <a:pPr algn="ctr">
                <a:defRPr/>
              </a:pPr>
              <a:r>
                <a:rPr lang="en-US" b="1" dirty="0">
                  <a:latin typeface="Garamond" pitchFamily="18" charset="0"/>
                </a:rPr>
                <a:t>user work with?</a:t>
              </a:r>
            </a:p>
          </p:txBody>
        </p:sp>
        <p:sp>
          <p:nvSpPr>
            <p:cNvPr id="19" name="Text Box 14"/>
            <p:cNvSpPr txBox="1">
              <a:spLocks noChangeArrowheads="1"/>
            </p:cNvSpPr>
            <p:nvPr/>
          </p:nvSpPr>
          <p:spPr bwMode="auto">
            <a:xfrm>
              <a:off x="2846" y="2149"/>
              <a:ext cx="996" cy="318"/>
            </a:xfrm>
            <a:prstGeom prst="rect">
              <a:avLst/>
            </a:prstGeom>
            <a:noFill/>
            <a:ln w="12700">
              <a:noFill/>
              <a:miter lim="800000"/>
              <a:headEnd type="none" w="sm" len="sm"/>
              <a:tailEnd type="none" w="sm" len="sm"/>
            </a:ln>
          </p:spPr>
          <p:txBody>
            <a:bodyPr>
              <a:spAutoFit/>
            </a:bodyPr>
            <a:lstStyle/>
            <a:p>
              <a:pPr algn="ctr">
                <a:lnSpc>
                  <a:spcPct val="75000"/>
                </a:lnSpc>
              </a:pPr>
              <a:r>
                <a:rPr lang="en-US">
                  <a:latin typeface="Garamond" pitchFamily="18" charset="0"/>
                </a:rPr>
                <a:t>ALNBS Security</a:t>
              </a:r>
            </a:p>
          </p:txBody>
        </p:sp>
        <p:sp>
          <p:nvSpPr>
            <p:cNvPr id="20" name="Text Box 15"/>
            <p:cNvSpPr txBox="1">
              <a:spLocks noChangeArrowheads="1"/>
            </p:cNvSpPr>
            <p:nvPr/>
          </p:nvSpPr>
          <p:spPr bwMode="auto">
            <a:xfrm>
              <a:off x="2006" y="1229"/>
              <a:ext cx="1271" cy="578"/>
            </a:xfrm>
            <a:prstGeom prst="rect">
              <a:avLst/>
            </a:prstGeom>
            <a:noFill/>
            <a:ln w="12700">
              <a:noFill/>
              <a:miter lim="800000"/>
              <a:headEnd type="none" w="sm" len="sm"/>
              <a:tailEnd type="none" w="sm" len="sm"/>
            </a:ln>
          </p:spPr>
          <p:txBody>
            <a:bodyPr>
              <a:spAutoFit/>
            </a:bodyPr>
            <a:lstStyle/>
            <a:p>
              <a:pPr>
                <a:lnSpc>
                  <a:spcPct val="75000"/>
                </a:lnSpc>
              </a:pPr>
              <a:r>
                <a:rPr lang="en-US" dirty="0">
                  <a:latin typeface="Garamond" pitchFamily="18" charset="0"/>
                </a:rPr>
                <a:t>General Communicable</a:t>
              </a:r>
            </a:p>
            <a:p>
              <a:pPr>
                <a:lnSpc>
                  <a:spcPct val="75000"/>
                </a:lnSpc>
              </a:pPr>
              <a:r>
                <a:rPr lang="en-US" dirty="0">
                  <a:latin typeface="Garamond" pitchFamily="18" charset="0"/>
                </a:rPr>
                <a:t>Immunization</a:t>
              </a:r>
            </a:p>
            <a:p>
              <a:pPr>
                <a:lnSpc>
                  <a:spcPct val="75000"/>
                </a:lnSpc>
              </a:pPr>
              <a:r>
                <a:rPr lang="en-US" dirty="0">
                  <a:latin typeface="Garamond" pitchFamily="18" charset="0"/>
                </a:rPr>
                <a:t>STD</a:t>
              </a:r>
            </a:p>
          </p:txBody>
        </p:sp>
        <p:sp>
          <p:nvSpPr>
            <p:cNvPr id="21" name="Text Box 16"/>
            <p:cNvSpPr txBox="1">
              <a:spLocks noChangeArrowheads="1"/>
            </p:cNvSpPr>
            <p:nvPr/>
          </p:nvSpPr>
          <p:spPr bwMode="auto">
            <a:xfrm>
              <a:off x="3422" y="1237"/>
              <a:ext cx="1271" cy="318"/>
            </a:xfrm>
            <a:prstGeom prst="rect">
              <a:avLst/>
            </a:prstGeom>
            <a:noFill/>
            <a:ln w="12700">
              <a:noFill/>
              <a:miter lim="800000"/>
              <a:headEnd type="none" w="sm" len="sm"/>
              <a:tailEnd type="none" w="sm" len="sm"/>
            </a:ln>
          </p:spPr>
          <p:txBody>
            <a:bodyPr>
              <a:spAutoFit/>
            </a:bodyPr>
            <a:lstStyle/>
            <a:p>
              <a:pPr algn="r">
                <a:lnSpc>
                  <a:spcPct val="75000"/>
                </a:lnSpc>
              </a:pPr>
              <a:r>
                <a:rPr lang="en-US">
                  <a:latin typeface="Garamond" pitchFamily="18" charset="0"/>
                </a:rPr>
                <a:t>PH Area</a:t>
              </a:r>
            </a:p>
            <a:p>
              <a:pPr algn="r">
                <a:lnSpc>
                  <a:spcPct val="75000"/>
                </a:lnSpc>
              </a:pPr>
              <a:r>
                <a:rPr lang="en-US">
                  <a:latin typeface="Garamond" pitchFamily="18" charset="0"/>
                </a:rPr>
                <a:t>County</a:t>
              </a:r>
            </a:p>
          </p:txBody>
        </p:sp>
        <p:sp>
          <p:nvSpPr>
            <p:cNvPr id="22" name="Text Box 17"/>
            <p:cNvSpPr txBox="1">
              <a:spLocks noChangeArrowheads="1"/>
            </p:cNvSpPr>
            <p:nvPr/>
          </p:nvSpPr>
          <p:spPr bwMode="auto">
            <a:xfrm>
              <a:off x="3374" y="2893"/>
              <a:ext cx="1271" cy="448"/>
            </a:xfrm>
            <a:prstGeom prst="rect">
              <a:avLst/>
            </a:prstGeom>
            <a:noFill/>
            <a:ln w="12700">
              <a:noFill/>
              <a:miter lim="800000"/>
              <a:headEnd type="none" w="sm" len="sm"/>
              <a:tailEnd type="none" w="sm" len="sm"/>
            </a:ln>
          </p:spPr>
          <p:txBody>
            <a:bodyPr>
              <a:spAutoFit/>
            </a:bodyPr>
            <a:lstStyle/>
            <a:p>
              <a:pPr algn="r">
                <a:lnSpc>
                  <a:spcPct val="75000"/>
                </a:lnSpc>
              </a:pPr>
              <a:r>
                <a:rPr lang="en-US">
                  <a:latin typeface="Garamond" pitchFamily="18" charset="0"/>
                </a:rPr>
                <a:t>View</a:t>
              </a:r>
            </a:p>
            <a:p>
              <a:pPr algn="r">
                <a:lnSpc>
                  <a:spcPct val="75000"/>
                </a:lnSpc>
              </a:pPr>
              <a:r>
                <a:rPr lang="en-US">
                  <a:latin typeface="Garamond" pitchFamily="18" charset="0"/>
                </a:rPr>
                <a:t>Edit</a:t>
              </a:r>
            </a:p>
            <a:p>
              <a:pPr algn="r">
                <a:lnSpc>
                  <a:spcPct val="75000"/>
                </a:lnSpc>
              </a:pPr>
              <a:r>
                <a:rPr lang="en-US">
                  <a:latin typeface="Garamond" pitchFamily="18" charset="0"/>
                </a:rPr>
                <a:t>Delete</a:t>
              </a:r>
            </a:p>
          </p:txBody>
        </p:sp>
        <p:sp>
          <p:nvSpPr>
            <p:cNvPr id="23" name="Text Box 18"/>
            <p:cNvSpPr txBox="1">
              <a:spLocks noChangeArrowheads="1"/>
            </p:cNvSpPr>
            <p:nvPr/>
          </p:nvSpPr>
          <p:spPr bwMode="auto">
            <a:xfrm>
              <a:off x="2046" y="2861"/>
              <a:ext cx="1271" cy="578"/>
            </a:xfrm>
            <a:prstGeom prst="rect">
              <a:avLst/>
            </a:prstGeom>
            <a:noFill/>
            <a:ln w="12700">
              <a:noFill/>
              <a:miter lim="800000"/>
              <a:headEnd type="none" w="sm" len="sm"/>
              <a:tailEnd type="none" w="sm" len="sm"/>
            </a:ln>
          </p:spPr>
          <p:txBody>
            <a:bodyPr>
              <a:spAutoFit/>
            </a:bodyPr>
            <a:lstStyle/>
            <a:p>
              <a:pPr>
                <a:lnSpc>
                  <a:spcPct val="75000"/>
                </a:lnSpc>
              </a:pPr>
              <a:r>
                <a:rPr lang="en-US">
                  <a:latin typeface="Garamond" pitchFamily="18" charset="0"/>
                </a:rPr>
                <a:t>Person</a:t>
              </a:r>
            </a:p>
            <a:p>
              <a:pPr>
                <a:lnSpc>
                  <a:spcPct val="75000"/>
                </a:lnSpc>
              </a:pPr>
              <a:r>
                <a:rPr lang="en-US">
                  <a:latin typeface="Garamond" pitchFamily="18" charset="0"/>
                </a:rPr>
                <a:t>Investigation</a:t>
              </a:r>
            </a:p>
            <a:p>
              <a:pPr>
                <a:lnSpc>
                  <a:spcPct val="75000"/>
                </a:lnSpc>
              </a:pPr>
              <a:r>
                <a:rPr lang="en-US">
                  <a:latin typeface="Garamond" pitchFamily="18" charset="0"/>
                </a:rPr>
                <a:t>Morbidity Report</a:t>
              </a:r>
            </a:p>
            <a:p>
              <a:pPr>
                <a:lnSpc>
                  <a:spcPct val="75000"/>
                </a:lnSpc>
              </a:pPr>
              <a:endParaRPr lang="en-US">
                <a:latin typeface="Garamond" pitchFamily="18" charset="0"/>
              </a:endParaRPr>
            </a:p>
          </p:txBody>
        </p:sp>
      </p:grpSp>
      <p:sp>
        <p:nvSpPr>
          <p:cNvPr id="24" name="Rectangle 19"/>
          <p:cNvSpPr>
            <a:spLocks noChangeArrowheads="1"/>
          </p:cNvSpPr>
          <p:nvPr/>
        </p:nvSpPr>
        <p:spPr bwMode="auto">
          <a:xfrm>
            <a:off x="661988" y="2206625"/>
            <a:ext cx="2359025" cy="2530475"/>
          </a:xfrm>
          <a:prstGeom prst="rect">
            <a:avLst/>
          </a:prstGeom>
          <a:noFill/>
          <a:ln w="9525">
            <a:noFill/>
            <a:miter lim="800000"/>
            <a:headEnd/>
            <a:tailEnd/>
          </a:ln>
        </p:spPr>
        <p:txBody>
          <a:bodyPr>
            <a:spAutoFit/>
          </a:bodyPr>
          <a:lstStyle/>
          <a:p>
            <a:pPr eaLnBrk="1" hangingPunct="1"/>
            <a:r>
              <a:rPr lang="en-US" sz="2000" dirty="0">
                <a:solidFill>
                  <a:schemeClr val="tx2"/>
                </a:solidFill>
                <a:latin typeface="Garamond" pitchFamily="18" charset="0"/>
              </a:rPr>
              <a:t>The data and functions a user can access are defined in 4 dimensions.  </a:t>
            </a:r>
          </a:p>
          <a:p>
            <a:pPr eaLnBrk="1" hangingPunct="1"/>
            <a:endParaRPr lang="en-US" sz="2000" dirty="0">
              <a:solidFill>
                <a:schemeClr val="tx2"/>
              </a:solidFill>
              <a:latin typeface="Garamond" pitchFamily="18" charset="0"/>
            </a:endParaRPr>
          </a:p>
          <a:p>
            <a:pPr eaLnBrk="1" hangingPunct="1"/>
            <a:r>
              <a:rPr lang="en-US" sz="2000" dirty="0">
                <a:solidFill>
                  <a:schemeClr val="tx2"/>
                </a:solidFill>
                <a:latin typeface="Garamond" pitchFamily="18" charset="0"/>
              </a:rPr>
              <a:t>An audit trail of user actions is in the database.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11603</TotalTime>
  <Words>683</Words>
  <Application>Microsoft Office PowerPoint</Application>
  <PresentationFormat>On-screen Show (4:3)</PresentationFormat>
  <Paragraphs>163</Paragraphs>
  <Slides>15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Concourse</vt:lpstr>
      <vt:lpstr>Microsoft Office Visio Drawing</vt:lpstr>
      <vt:lpstr>Slide 1</vt:lpstr>
      <vt:lpstr>What is NEDSS, NBS or ALNBS?</vt:lpstr>
      <vt:lpstr> ALNBS </vt:lpstr>
      <vt:lpstr> ALNBS  - Reporting</vt:lpstr>
      <vt:lpstr>ALNBS</vt:lpstr>
      <vt:lpstr>NBS Terminology</vt:lpstr>
      <vt:lpstr>  NBS Functions   </vt:lpstr>
      <vt:lpstr>Where does the data come from? </vt:lpstr>
      <vt:lpstr>   NBS Security Overview  </vt:lpstr>
      <vt:lpstr>Slide 10</vt:lpstr>
      <vt:lpstr>Slide 11</vt:lpstr>
      <vt:lpstr> Where are we now? </vt:lpstr>
      <vt:lpstr>What next?</vt:lpstr>
      <vt:lpstr> What is a DMB? </vt:lpstr>
      <vt:lpstr>Slide 15</vt:lpstr>
    </vt:vector>
  </TitlesOfParts>
  <Company>ADPH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sp1sredd</dc:creator>
  <cp:lastModifiedBy>test</cp:lastModifiedBy>
  <cp:revision>485</cp:revision>
  <dcterms:created xsi:type="dcterms:W3CDTF">2010-02-24T19:03:44Z</dcterms:created>
  <dcterms:modified xsi:type="dcterms:W3CDTF">2014-10-23T18:55:36Z</dcterms:modified>
</cp:coreProperties>
</file>